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2" r:id="rId4"/>
  </p:sldMasterIdLst>
  <p:notesMasterIdLst>
    <p:notesMasterId r:id="rId23"/>
  </p:notesMasterIdLst>
  <p:handoutMasterIdLst>
    <p:handoutMasterId r:id="rId24"/>
  </p:handoutMasterIdLst>
  <p:sldIdLst>
    <p:sldId id="635" r:id="rId5"/>
    <p:sldId id="760" r:id="rId6"/>
    <p:sldId id="759" r:id="rId7"/>
    <p:sldId id="744" r:id="rId8"/>
    <p:sldId id="761" r:id="rId9"/>
    <p:sldId id="754" r:id="rId10"/>
    <p:sldId id="764" r:id="rId11"/>
    <p:sldId id="765" r:id="rId12"/>
    <p:sldId id="766" r:id="rId13"/>
    <p:sldId id="767" r:id="rId14"/>
    <p:sldId id="762" r:id="rId15"/>
    <p:sldId id="768" r:id="rId16"/>
    <p:sldId id="769" r:id="rId17"/>
    <p:sldId id="770" r:id="rId18"/>
    <p:sldId id="771" r:id="rId19"/>
    <p:sldId id="758" r:id="rId20"/>
    <p:sldId id="753" r:id="rId21"/>
    <p:sldId id="720" r:id="rId22"/>
  </p:sldIdLst>
  <p:sldSz cx="12192000" cy="6858000"/>
  <p:notesSz cx="6724650" cy="9774238"/>
  <p:defaultTextStyle>
    <a:defPPr>
      <a:defRPr lang="en-GB"/>
    </a:defPPr>
    <a:lvl1pPr algn="l" defTabSz="449263" rtl="0" eaLnBrk="0" fontAlgn="base" hangingPunct="0">
      <a:spcBef>
        <a:spcPct val="0"/>
      </a:spcBef>
      <a:spcAft>
        <a:spcPct val="0"/>
      </a:spcAft>
      <a:buClr>
        <a:srgbClr val="000000"/>
      </a:buClr>
      <a:buSzPct val="100000"/>
      <a:buFont typeface="Times New Roman" panose="02020603050405020304" pitchFamily="18" charset="0"/>
      <a:defRPr sz="2600" b="1" kern="1200">
        <a:solidFill>
          <a:schemeClr val="bg1"/>
        </a:solidFill>
        <a:latin typeface="Verdana" panose="020B060403050404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buClr>
        <a:srgbClr val="000000"/>
      </a:buClr>
      <a:buSzPct val="100000"/>
      <a:buFont typeface="Times New Roman" panose="02020603050405020304" pitchFamily="18" charset="0"/>
      <a:defRPr sz="2600" b="1" kern="1200">
        <a:solidFill>
          <a:schemeClr val="bg1"/>
        </a:solidFill>
        <a:latin typeface="Verdana" panose="020B060403050404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600" b="1" kern="1200">
        <a:solidFill>
          <a:schemeClr val="bg1"/>
        </a:solidFill>
        <a:latin typeface="Verdana" panose="020B060403050404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600" b="1" kern="1200">
        <a:solidFill>
          <a:schemeClr val="bg1"/>
        </a:solidFill>
        <a:latin typeface="Verdana" panose="020B060403050404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600" b="1" kern="1200">
        <a:solidFill>
          <a:schemeClr val="bg1"/>
        </a:solidFill>
        <a:latin typeface="Verdana" panose="020B0604030504040204" pitchFamily="34" charset="0"/>
        <a:ea typeface="Microsoft YaHei" panose="020B0503020204020204" pitchFamily="34" charset="-122"/>
        <a:cs typeface="+mn-cs"/>
      </a:defRPr>
    </a:lvl5pPr>
    <a:lvl6pPr marL="2286000" algn="l" defTabSz="914400" rtl="0" eaLnBrk="1" latinLnBrk="0" hangingPunct="1">
      <a:defRPr sz="2600" b="1" kern="1200">
        <a:solidFill>
          <a:schemeClr val="bg1"/>
        </a:solidFill>
        <a:latin typeface="Verdana" panose="020B0604030504040204" pitchFamily="34" charset="0"/>
        <a:ea typeface="Microsoft YaHei" panose="020B0503020204020204" pitchFamily="34" charset="-122"/>
        <a:cs typeface="+mn-cs"/>
      </a:defRPr>
    </a:lvl6pPr>
    <a:lvl7pPr marL="2743200" algn="l" defTabSz="914400" rtl="0" eaLnBrk="1" latinLnBrk="0" hangingPunct="1">
      <a:defRPr sz="2600" b="1" kern="1200">
        <a:solidFill>
          <a:schemeClr val="bg1"/>
        </a:solidFill>
        <a:latin typeface="Verdana" panose="020B0604030504040204" pitchFamily="34" charset="0"/>
        <a:ea typeface="Microsoft YaHei" panose="020B0503020204020204" pitchFamily="34" charset="-122"/>
        <a:cs typeface="+mn-cs"/>
      </a:defRPr>
    </a:lvl7pPr>
    <a:lvl8pPr marL="3200400" algn="l" defTabSz="914400" rtl="0" eaLnBrk="1" latinLnBrk="0" hangingPunct="1">
      <a:defRPr sz="2600" b="1" kern="1200">
        <a:solidFill>
          <a:schemeClr val="bg1"/>
        </a:solidFill>
        <a:latin typeface="Verdana" panose="020B0604030504040204" pitchFamily="34" charset="0"/>
        <a:ea typeface="Microsoft YaHei" panose="020B0503020204020204" pitchFamily="34" charset="-122"/>
        <a:cs typeface="+mn-cs"/>
      </a:defRPr>
    </a:lvl8pPr>
    <a:lvl9pPr marL="3657600" algn="l" defTabSz="914400" rtl="0" eaLnBrk="1" latinLnBrk="0" hangingPunct="1">
      <a:defRPr sz="2600" b="1" kern="1200">
        <a:solidFill>
          <a:schemeClr val="bg1"/>
        </a:solidFill>
        <a:latin typeface="Verdana" panose="020B060403050404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5" userDrawn="1">
          <p15:clr>
            <a:srgbClr val="A4A3A4"/>
          </p15:clr>
        </p15:guide>
        <p15:guide id="2" pos="2163" userDrawn="1">
          <p15:clr>
            <a:srgbClr val="A4A3A4"/>
          </p15:clr>
        </p15:guide>
        <p15:guide id="3" orient="horz" pos="2880" userDrawn="1">
          <p15:clr>
            <a:srgbClr val="A4A3A4"/>
          </p15:clr>
        </p15:guide>
        <p15:guide id="4"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F5494"/>
    <a:srgbClr val="E99417"/>
    <a:srgbClr val="003366"/>
    <a:srgbClr val="336600"/>
    <a:srgbClr val="6699FF"/>
    <a:srgbClr val="669900"/>
    <a:srgbClr val="FF5050"/>
    <a:srgbClr val="3366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8" autoAdjust="0"/>
    <p:restoredTop sz="92558" autoAdjust="0"/>
  </p:normalViewPr>
  <p:slideViewPr>
    <p:cSldViewPr>
      <p:cViewPr varScale="1">
        <p:scale>
          <a:sx n="85" d="100"/>
          <a:sy n="85" d="100"/>
        </p:scale>
        <p:origin x="120" y="564"/>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486"/>
    </p:cViewPr>
  </p:notesTextViewPr>
  <p:notesViewPr>
    <p:cSldViewPr>
      <p:cViewPr varScale="1">
        <p:scale>
          <a:sx n="81" d="100"/>
          <a:sy n="81" d="100"/>
        </p:scale>
        <p:origin x="-4008" y="-96"/>
      </p:cViewPr>
      <p:guideLst>
        <p:guide orient="horz" pos="2885"/>
        <p:guide pos="2163"/>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F6E0CC-90FF-4AF0-9DA3-11C39C38924F}" type="doc">
      <dgm:prSet loTypeId="urn:microsoft.com/office/officeart/2008/layout/HexagonCluster" loCatId="picture" qsTypeId="urn:microsoft.com/office/officeart/2005/8/quickstyle/simple1" qsCatId="simple" csTypeId="urn:microsoft.com/office/officeart/2005/8/colors/accent6_5" csCatId="accent6" phldr="1"/>
      <dgm:spPr/>
      <dgm:t>
        <a:bodyPr/>
        <a:lstStyle/>
        <a:p>
          <a:endParaRPr lang="en-US"/>
        </a:p>
      </dgm:t>
    </dgm:pt>
    <dgm:pt modelId="{E3539C91-E5DE-4BFB-94AE-F0DE837C7165}">
      <dgm:prSet phldrT="[Text]"/>
      <dgm:spPr>
        <a:solidFill>
          <a:srgbClr val="D5BB48"/>
        </a:solidFill>
        <a:ln>
          <a:solidFill>
            <a:srgbClr val="FF9933"/>
          </a:solidFill>
        </a:ln>
      </dgm:spPr>
      <dgm:t>
        <a:bodyPr/>
        <a:lstStyle/>
        <a:p>
          <a:r>
            <a:rPr lang="en-US" b="1" dirty="0" smtClean="0"/>
            <a:t>Circular Economy Action Plan</a:t>
          </a:r>
          <a:endParaRPr lang="en-US" b="1" dirty="0"/>
        </a:p>
      </dgm:t>
    </dgm:pt>
    <dgm:pt modelId="{7AF18649-5C70-403B-970E-664706112143}" type="parTrans" cxnId="{FF5D49D4-1211-4C92-A3A8-564D94EAB192}">
      <dgm:prSet/>
      <dgm:spPr/>
      <dgm:t>
        <a:bodyPr/>
        <a:lstStyle/>
        <a:p>
          <a:endParaRPr lang="en-US" b="1"/>
        </a:p>
      </dgm:t>
    </dgm:pt>
    <dgm:pt modelId="{BC84C8BC-43C3-4157-A21C-9ED9B89A951C}" type="sibTrans" cxnId="{FF5D49D4-1211-4C92-A3A8-564D94EAB192}">
      <dgm:prSet/>
      <dgm:spPr>
        <a:blipFill dpi="0" rotWithShape="1">
          <a:blip xmlns:r="http://schemas.openxmlformats.org/officeDocument/2006/relationships" r:embed="rId1">
            <a:alphaModFix amt="73000"/>
          </a:blip>
          <a:srcRect/>
          <a:stretch>
            <a:fillRect l="-8658" t="-11332" r="-20704" b="-4326"/>
          </a:stretch>
        </a:blipFill>
        <a:ln>
          <a:solidFill>
            <a:srgbClr val="FF9933"/>
          </a:solidFill>
        </a:ln>
      </dgm:spPr>
      <dgm:t>
        <a:bodyPr/>
        <a:lstStyle/>
        <a:p>
          <a:endParaRPr lang="en-US" b="1"/>
        </a:p>
      </dgm:t>
    </dgm:pt>
    <dgm:pt modelId="{55DE3A53-136B-401E-8394-F21943C3DFEF}">
      <dgm:prSet phldrT="[Text]"/>
      <dgm:spPr>
        <a:solidFill>
          <a:srgbClr val="FF9175">
            <a:alpha val="79000"/>
          </a:srgbClr>
        </a:solidFill>
        <a:ln>
          <a:solidFill>
            <a:srgbClr val="FF9933"/>
          </a:solidFill>
        </a:ln>
      </dgm:spPr>
      <dgm:t>
        <a:bodyPr/>
        <a:lstStyle/>
        <a:p>
          <a:r>
            <a:rPr lang="en-US" b="1" dirty="0" smtClean="0"/>
            <a:t>Raw Materials Scoreboard 2020</a:t>
          </a:r>
          <a:endParaRPr lang="en-US" b="1" dirty="0"/>
        </a:p>
      </dgm:t>
    </dgm:pt>
    <dgm:pt modelId="{91567247-7529-4CA7-9884-5259BEAEBFD1}" type="parTrans" cxnId="{6D1C06A7-8A65-4CC5-9BBC-1CD6A6183F11}">
      <dgm:prSet/>
      <dgm:spPr/>
      <dgm:t>
        <a:bodyPr/>
        <a:lstStyle/>
        <a:p>
          <a:endParaRPr lang="en-US" b="1"/>
        </a:p>
      </dgm:t>
    </dgm:pt>
    <dgm:pt modelId="{5021573F-FC40-47A1-8937-140F306C4DD0}" type="sibTrans" cxnId="{6D1C06A7-8A65-4CC5-9BBC-1CD6A6183F11}">
      <dgm:prSet/>
      <dgm:spPr>
        <a:blipFill dpi="0" rotWithShape="1">
          <a:blip xmlns:r="http://schemas.openxmlformats.org/officeDocument/2006/relationships" r:embed="rId2">
            <a:alphaModFix amt="62000"/>
          </a:blip>
          <a:srcRect/>
          <a:stretch>
            <a:fillRect/>
          </a:stretch>
        </a:blipFill>
        <a:ln>
          <a:solidFill>
            <a:srgbClr val="FF9933"/>
          </a:solidFill>
        </a:ln>
      </dgm:spPr>
      <dgm:t>
        <a:bodyPr/>
        <a:lstStyle/>
        <a:p>
          <a:endParaRPr lang="en-US" b="1"/>
        </a:p>
      </dgm:t>
    </dgm:pt>
    <dgm:pt modelId="{A6EC51D1-1F44-49F1-8C6A-B95EC9668514}">
      <dgm:prSet phldrT="[Text]"/>
      <dgm:spPr>
        <a:solidFill>
          <a:srgbClr val="3868A3"/>
        </a:solidFill>
        <a:ln>
          <a:solidFill>
            <a:srgbClr val="FF9933"/>
          </a:solidFill>
        </a:ln>
      </dgm:spPr>
      <dgm:t>
        <a:bodyPr/>
        <a:lstStyle/>
        <a:p>
          <a:r>
            <a:rPr lang="en-US" b="1" dirty="0" smtClean="0"/>
            <a:t>Batteries action plan</a:t>
          </a:r>
          <a:endParaRPr lang="en-US" b="1" dirty="0"/>
        </a:p>
      </dgm:t>
    </dgm:pt>
    <dgm:pt modelId="{009CFC89-5A73-4FE9-8904-8D96EA42B3CE}" type="parTrans" cxnId="{00783F05-FDA3-4AF2-B0E5-792ACABB4D91}">
      <dgm:prSet/>
      <dgm:spPr/>
      <dgm:t>
        <a:bodyPr/>
        <a:lstStyle/>
        <a:p>
          <a:endParaRPr lang="en-US" b="1"/>
        </a:p>
      </dgm:t>
    </dgm:pt>
    <dgm:pt modelId="{135B3035-65D8-4762-9D83-6B04A78FA4C9}" type="sibTrans" cxnId="{00783F05-FDA3-4AF2-B0E5-792ACABB4D91}">
      <dgm:prSet/>
      <dgm:spPr>
        <a:blipFill dpi="0" rotWithShape="1">
          <a:blip xmlns:r="http://schemas.openxmlformats.org/officeDocument/2006/relationships" r:embed="rId3">
            <a:alphaModFix amt="80000"/>
          </a:blip>
          <a:srcRect/>
          <a:stretch>
            <a:fillRect l="-1143" r="-1143"/>
          </a:stretch>
        </a:blipFill>
        <a:ln>
          <a:solidFill>
            <a:srgbClr val="FF9933"/>
          </a:solidFill>
        </a:ln>
      </dgm:spPr>
      <dgm:t>
        <a:bodyPr/>
        <a:lstStyle/>
        <a:p>
          <a:endParaRPr lang="en-US" b="1"/>
        </a:p>
      </dgm:t>
    </dgm:pt>
    <dgm:pt modelId="{1ED58B41-BBC9-45BC-B7FE-93944B80FBEC}">
      <dgm:prSet phldrT="[Text]"/>
      <dgm:spPr>
        <a:solidFill>
          <a:srgbClr val="797979"/>
        </a:solidFill>
        <a:ln>
          <a:solidFill>
            <a:srgbClr val="FF9933"/>
          </a:solidFill>
        </a:ln>
      </dgm:spPr>
      <dgm:t>
        <a:bodyPr/>
        <a:lstStyle/>
        <a:p>
          <a:r>
            <a:rPr lang="en-US" b="1" dirty="0" smtClean="0"/>
            <a:t>Critical Raw Materials 2020</a:t>
          </a:r>
          <a:endParaRPr lang="en-US" b="1" dirty="0"/>
        </a:p>
      </dgm:t>
    </dgm:pt>
    <dgm:pt modelId="{499359C3-9F95-482E-98E2-DDECB95F9B70}" type="parTrans" cxnId="{ACEBED58-AAFB-4EFE-9C26-1539177CA234}">
      <dgm:prSet/>
      <dgm:spPr/>
      <dgm:t>
        <a:bodyPr/>
        <a:lstStyle/>
        <a:p>
          <a:endParaRPr lang="en-US" b="1"/>
        </a:p>
      </dgm:t>
    </dgm:pt>
    <dgm:pt modelId="{CC440480-5BE2-4F47-A585-C0C6BAF39891}" type="sibTrans" cxnId="{ACEBED58-AAFB-4EFE-9C26-1539177CA234}">
      <dgm:prSet/>
      <dgm:spPr>
        <a:blipFill dpi="0" rotWithShape="1">
          <a:blip xmlns:r="http://schemas.openxmlformats.org/officeDocument/2006/relationships" r:embed="rId4" cstate="print">
            <a:alphaModFix amt="55000"/>
            <a:extLst>
              <a:ext uri="{28A0092B-C50C-407E-A947-70E740481C1C}">
                <a14:useLocalDpi xmlns:a14="http://schemas.microsoft.com/office/drawing/2010/main" val="0"/>
              </a:ext>
            </a:extLst>
          </a:blip>
          <a:srcRect/>
          <a:stretch>
            <a:fillRect l="-7159" t="9695" r="10891" b="-25352"/>
          </a:stretch>
        </a:blipFill>
        <a:ln>
          <a:solidFill>
            <a:srgbClr val="FF9933"/>
          </a:solidFill>
        </a:ln>
      </dgm:spPr>
      <dgm:t>
        <a:bodyPr/>
        <a:lstStyle/>
        <a:p>
          <a:endParaRPr lang="en-US" b="1"/>
        </a:p>
      </dgm:t>
    </dgm:pt>
    <dgm:pt modelId="{FFEA6673-C4DE-40EB-A1C0-8160803FB071}">
      <dgm:prSet phldrT="[Text]"/>
      <dgm:spPr>
        <a:solidFill>
          <a:srgbClr val="98C853"/>
        </a:solidFill>
        <a:ln>
          <a:solidFill>
            <a:srgbClr val="FF9933"/>
          </a:solidFill>
        </a:ln>
      </dgm:spPr>
      <dgm:t>
        <a:bodyPr/>
        <a:lstStyle/>
        <a:p>
          <a:r>
            <a:rPr lang="en-US" b="1" dirty="0" smtClean="0"/>
            <a:t>European Innovation Partnership on Raw Materials</a:t>
          </a:r>
          <a:endParaRPr lang="en-US" b="1" dirty="0"/>
        </a:p>
      </dgm:t>
    </dgm:pt>
    <dgm:pt modelId="{A8F89ABC-6AAC-48E7-8F4F-30906C9656D9}" type="parTrans" cxnId="{7AC29FB7-7355-4B05-B717-709D7575EDBD}">
      <dgm:prSet/>
      <dgm:spPr/>
      <dgm:t>
        <a:bodyPr/>
        <a:lstStyle/>
        <a:p>
          <a:endParaRPr lang="en-US" b="1"/>
        </a:p>
      </dgm:t>
    </dgm:pt>
    <dgm:pt modelId="{283052C5-1644-42C4-904E-FD3795EE391C}" type="sibTrans" cxnId="{7AC29FB7-7355-4B05-B717-709D7575EDBD}">
      <dgm:prSet/>
      <dgm:spPr>
        <a:blipFill rotWithShape="1">
          <a:blip xmlns:r="http://schemas.openxmlformats.org/officeDocument/2006/relationships" r:embed="rId5"/>
          <a:stretch>
            <a:fillRect/>
          </a:stretch>
        </a:blipFill>
        <a:ln>
          <a:solidFill>
            <a:srgbClr val="FF9933"/>
          </a:solidFill>
        </a:ln>
      </dgm:spPr>
      <dgm:t>
        <a:bodyPr/>
        <a:lstStyle/>
        <a:p>
          <a:endParaRPr lang="en-US" b="1"/>
        </a:p>
      </dgm:t>
    </dgm:pt>
    <dgm:pt modelId="{2F2B44D0-304D-4A2E-B305-E45C0F60500A}">
      <dgm:prSet phldrT="[Text]"/>
      <dgm:spPr>
        <a:solidFill>
          <a:srgbClr val="FF8687"/>
        </a:solidFill>
        <a:ln>
          <a:solidFill>
            <a:srgbClr val="FF9933"/>
          </a:solidFill>
        </a:ln>
      </dgm:spPr>
      <dgm:t>
        <a:bodyPr/>
        <a:lstStyle/>
        <a:p>
          <a:r>
            <a:rPr lang="en-US" b="1" dirty="0" smtClean="0"/>
            <a:t>Trade</a:t>
          </a:r>
          <a:endParaRPr lang="en-US" b="1" dirty="0"/>
        </a:p>
      </dgm:t>
    </dgm:pt>
    <dgm:pt modelId="{24DE1FD3-6EAA-46FE-A992-C1182B87AD05}" type="parTrans" cxnId="{63673ED6-61A5-4A8F-8BA1-C7B1ECFC0E31}">
      <dgm:prSet/>
      <dgm:spPr/>
      <dgm:t>
        <a:bodyPr/>
        <a:lstStyle/>
        <a:p>
          <a:endParaRPr lang="en-US" b="1"/>
        </a:p>
      </dgm:t>
    </dgm:pt>
    <dgm:pt modelId="{071D91F4-EFA8-46D4-A876-11017D4B71CB}" type="sibTrans" cxnId="{63673ED6-61A5-4A8F-8BA1-C7B1ECFC0E31}">
      <dgm:prSet/>
      <dgm:spPr>
        <a:blipFill dpi="0" rotWithShape="1">
          <a:blip xmlns:r="http://schemas.openxmlformats.org/officeDocument/2006/relationships" r:embed="rId6">
            <a:alphaModFix amt="67000"/>
          </a:blip>
          <a:srcRect/>
          <a:stretch>
            <a:fillRect l="-32731" r="-32731"/>
          </a:stretch>
        </a:blipFill>
        <a:ln>
          <a:solidFill>
            <a:srgbClr val="FF9933"/>
          </a:solidFill>
        </a:ln>
      </dgm:spPr>
      <dgm:t>
        <a:bodyPr/>
        <a:lstStyle/>
        <a:p>
          <a:endParaRPr lang="en-US" b="1"/>
        </a:p>
      </dgm:t>
    </dgm:pt>
    <dgm:pt modelId="{F5EF505C-8517-4A31-B2C5-5ED0D80E899E}">
      <dgm:prSet phldrT="[Text]"/>
      <dgm:spPr>
        <a:solidFill>
          <a:srgbClr val="F37B28"/>
        </a:solidFill>
        <a:ln>
          <a:solidFill>
            <a:srgbClr val="FF9933"/>
          </a:solidFill>
        </a:ln>
      </dgm:spPr>
      <dgm:t>
        <a:bodyPr/>
        <a:lstStyle/>
        <a:p>
          <a:r>
            <a:rPr lang="en-US" b="1" dirty="0" smtClean="0"/>
            <a:t>Framework conditions for primary raw materials</a:t>
          </a:r>
          <a:endParaRPr lang="en-US" b="1" dirty="0"/>
        </a:p>
      </dgm:t>
    </dgm:pt>
    <dgm:pt modelId="{1EEC98A8-100B-41FF-B5B3-266AB4FA593B}" type="parTrans" cxnId="{5F26B0F5-A4FF-4E4D-A3B3-64913C2C21FA}">
      <dgm:prSet/>
      <dgm:spPr/>
      <dgm:t>
        <a:bodyPr/>
        <a:lstStyle/>
        <a:p>
          <a:endParaRPr lang="en-US" b="1"/>
        </a:p>
      </dgm:t>
    </dgm:pt>
    <dgm:pt modelId="{C9CB176C-5216-46F3-90DA-1B118BB145F8}" type="sibTrans" cxnId="{5F26B0F5-A4FF-4E4D-A3B3-64913C2C21FA}">
      <dgm:prSet/>
      <dgm:spPr>
        <a:blipFill dpi="0" rotWithShape="1">
          <a:blip xmlns:r="http://schemas.openxmlformats.org/officeDocument/2006/relationships" r:embed="rId7" cstate="print">
            <a:alphaModFix amt="74000"/>
            <a:extLst>
              <a:ext uri="{28A0092B-C50C-407E-A947-70E740481C1C}">
                <a14:useLocalDpi xmlns:a14="http://schemas.microsoft.com/office/drawing/2010/main" val="0"/>
              </a:ext>
            </a:extLst>
          </a:blip>
          <a:srcRect/>
          <a:stretch>
            <a:fillRect l="-4151" t="-18343" r="-4151" b="-18343"/>
          </a:stretch>
        </a:blipFill>
        <a:ln>
          <a:solidFill>
            <a:srgbClr val="FF9933"/>
          </a:solidFill>
        </a:ln>
      </dgm:spPr>
      <dgm:t>
        <a:bodyPr/>
        <a:lstStyle/>
        <a:p>
          <a:endParaRPr lang="en-US" b="1"/>
        </a:p>
      </dgm:t>
    </dgm:pt>
    <dgm:pt modelId="{5F3D2891-D0C5-43E8-A6FC-AB432D62D711}">
      <dgm:prSet phldrT="[Text]"/>
      <dgm:spPr>
        <a:solidFill>
          <a:srgbClr val="777A3D"/>
        </a:solidFill>
        <a:ln>
          <a:solidFill>
            <a:srgbClr val="FF9933"/>
          </a:solidFill>
        </a:ln>
      </dgm:spPr>
      <dgm:t>
        <a:bodyPr/>
        <a:lstStyle/>
        <a:p>
          <a:r>
            <a:rPr lang="en-US" b="1" dirty="0" smtClean="0"/>
            <a:t>Emissions neutral Europe – vision 2050</a:t>
          </a:r>
          <a:endParaRPr lang="en-US" b="1" dirty="0"/>
        </a:p>
      </dgm:t>
    </dgm:pt>
    <dgm:pt modelId="{3852C442-A96D-442D-AA67-D5AA8BE6CFF4}" type="parTrans" cxnId="{347E3B8C-683F-415D-8E64-FA23A9C97E70}">
      <dgm:prSet/>
      <dgm:spPr/>
      <dgm:t>
        <a:bodyPr/>
        <a:lstStyle/>
        <a:p>
          <a:endParaRPr lang="en-US" b="1"/>
        </a:p>
      </dgm:t>
    </dgm:pt>
    <dgm:pt modelId="{13899344-C317-4D2B-8155-67DC73287293}" type="sibTrans" cxnId="{347E3B8C-683F-415D-8E64-FA23A9C97E70}">
      <dgm:prSet/>
      <dgm:spPr>
        <a:blipFill dpi="0" rotWithShape="1">
          <a:blip xmlns:r="http://schemas.openxmlformats.org/officeDocument/2006/relationships" r:embed="rId8" cstate="print">
            <a:alphaModFix amt="89000"/>
            <a:extLst>
              <a:ext uri="{28A0092B-C50C-407E-A947-70E740481C1C}">
                <a14:useLocalDpi xmlns:a14="http://schemas.microsoft.com/office/drawing/2010/main" val="0"/>
              </a:ext>
            </a:extLst>
          </a:blip>
          <a:srcRect/>
          <a:stretch>
            <a:fillRect l="1866" t="933" r="1866" b="933"/>
          </a:stretch>
        </a:blipFill>
        <a:ln>
          <a:solidFill>
            <a:srgbClr val="FF9933"/>
          </a:solidFill>
        </a:ln>
      </dgm:spPr>
      <dgm:t>
        <a:bodyPr/>
        <a:lstStyle/>
        <a:p>
          <a:endParaRPr lang="en-US" b="1"/>
        </a:p>
      </dgm:t>
    </dgm:pt>
    <dgm:pt modelId="{79423C56-7771-4030-86E0-6A6C578BC48F}">
      <dgm:prSet/>
      <dgm:spPr>
        <a:solidFill>
          <a:srgbClr val="3288DB"/>
        </a:solidFill>
      </dgm:spPr>
      <dgm:t>
        <a:bodyPr/>
        <a:lstStyle/>
        <a:p>
          <a:r>
            <a:rPr lang="en-US" b="1" dirty="0" smtClean="0"/>
            <a:t>Research and Innovation</a:t>
          </a:r>
          <a:endParaRPr lang="en-US" b="1" dirty="0"/>
        </a:p>
      </dgm:t>
    </dgm:pt>
    <dgm:pt modelId="{A324AEDE-1E62-4A86-90E0-70C6B7E673B2}" type="parTrans" cxnId="{0D95B251-C31E-4F96-9E4F-98EC67A4520C}">
      <dgm:prSet/>
      <dgm:spPr/>
      <dgm:t>
        <a:bodyPr/>
        <a:lstStyle/>
        <a:p>
          <a:endParaRPr lang="en-US"/>
        </a:p>
      </dgm:t>
    </dgm:pt>
    <dgm:pt modelId="{880E4A3F-B088-4E16-9284-C2D5FC415EB6}" type="sibTrans" cxnId="{0D95B251-C31E-4F96-9E4F-98EC67A4520C}">
      <dgm:prSet/>
      <dgm:spPr>
        <a:blipFill rotWithShape="1">
          <a:blip xmlns:r="http://schemas.openxmlformats.org/officeDocument/2006/relationships" r:embed="rId9"/>
          <a:stretch>
            <a:fillRect/>
          </a:stretch>
        </a:blipFill>
      </dgm:spPr>
      <dgm:t>
        <a:bodyPr/>
        <a:lstStyle/>
        <a:p>
          <a:endParaRPr lang="en-US"/>
        </a:p>
      </dgm:t>
    </dgm:pt>
    <dgm:pt modelId="{51096711-5EF2-4B50-B623-6522834886E7}" type="pres">
      <dgm:prSet presAssocID="{91F6E0CC-90FF-4AF0-9DA3-11C39C38924F}" presName="Name0" presStyleCnt="0">
        <dgm:presLayoutVars>
          <dgm:chMax val="21"/>
          <dgm:chPref val="21"/>
        </dgm:presLayoutVars>
      </dgm:prSet>
      <dgm:spPr/>
      <dgm:t>
        <a:bodyPr/>
        <a:lstStyle/>
        <a:p>
          <a:endParaRPr lang="en-US"/>
        </a:p>
      </dgm:t>
    </dgm:pt>
    <dgm:pt modelId="{365911AA-0713-491A-9102-0207DC1EDFBE}" type="pres">
      <dgm:prSet presAssocID="{A6EC51D1-1F44-49F1-8C6A-B95EC9668514}" presName="text1" presStyleCnt="0"/>
      <dgm:spPr/>
    </dgm:pt>
    <dgm:pt modelId="{DCADB3DD-9929-47BF-95DE-6690578F72D6}" type="pres">
      <dgm:prSet presAssocID="{A6EC51D1-1F44-49F1-8C6A-B95EC9668514}" presName="textRepeatNode" presStyleLbl="alignNode1" presStyleIdx="0" presStyleCnt="9">
        <dgm:presLayoutVars>
          <dgm:chMax val="0"/>
          <dgm:chPref val="0"/>
          <dgm:bulletEnabled val="1"/>
        </dgm:presLayoutVars>
      </dgm:prSet>
      <dgm:spPr/>
      <dgm:t>
        <a:bodyPr/>
        <a:lstStyle/>
        <a:p>
          <a:endParaRPr lang="en-US"/>
        </a:p>
      </dgm:t>
    </dgm:pt>
    <dgm:pt modelId="{F05947D6-5160-44FE-AB78-F49D3A3FFE23}" type="pres">
      <dgm:prSet presAssocID="{A6EC51D1-1F44-49F1-8C6A-B95EC9668514}" presName="textaccent1" presStyleCnt="0"/>
      <dgm:spPr/>
    </dgm:pt>
    <dgm:pt modelId="{6B657130-BE6D-420C-92BE-47B45BE4B5CE}" type="pres">
      <dgm:prSet presAssocID="{A6EC51D1-1F44-49F1-8C6A-B95EC9668514}" presName="accentRepeatNode" presStyleLbl="solidAlignAcc1" presStyleIdx="0" presStyleCnt="18"/>
      <dgm:spPr>
        <a:ln>
          <a:solidFill>
            <a:srgbClr val="FF9933"/>
          </a:solidFill>
        </a:ln>
      </dgm:spPr>
    </dgm:pt>
    <dgm:pt modelId="{CF44A9CE-3120-456E-8AEB-8C894785A314}" type="pres">
      <dgm:prSet presAssocID="{135B3035-65D8-4762-9D83-6B04A78FA4C9}" presName="image1" presStyleCnt="0"/>
      <dgm:spPr/>
    </dgm:pt>
    <dgm:pt modelId="{D780DF51-A8CF-4340-AAB5-BA98C7CEA160}" type="pres">
      <dgm:prSet presAssocID="{135B3035-65D8-4762-9D83-6B04A78FA4C9}" presName="imageRepeatNode" presStyleLbl="alignAcc1" presStyleIdx="0" presStyleCnt="9"/>
      <dgm:spPr/>
      <dgm:t>
        <a:bodyPr/>
        <a:lstStyle/>
        <a:p>
          <a:endParaRPr lang="en-US"/>
        </a:p>
      </dgm:t>
    </dgm:pt>
    <dgm:pt modelId="{883A932C-FCBF-4D02-B17C-360CF7BAAE9C}" type="pres">
      <dgm:prSet presAssocID="{135B3035-65D8-4762-9D83-6B04A78FA4C9}" presName="imageaccent1" presStyleCnt="0"/>
      <dgm:spPr/>
    </dgm:pt>
    <dgm:pt modelId="{873C5017-11FF-474F-9B1B-EA758FC1DC7B}" type="pres">
      <dgm:prSet presAssocID="{135B3035-65D8-4762-9D83-6B04A78FA4C9}" presName="accentRepeatNode" presStyleLbl="solidAlignAcc1" presStyleIdx="1" presStyleCnt="18"/>
      <dgm:spPr>
        <a:ln>
          <a:solidFill>
            <a:srgbClr val="FF9933"/>
          </a:solidFill>
        </a:ln>
      </dgm:spPr>
    </dgm:pt>
    <dgm:pt modelId="{8FA474E6-DF71-4966-A6BF-F8B599B009B3}" type="pres">
      <dgm:prSet presAssocID="{1ED58B41-BBC9-45BC-B7FE-93944B80FBEC}" presName="text2" presStyleCnt="0"/>
      <dgm:spPr/>
    </dgm:pt>
    <dgm:pt modelId="{CFE86C79-4F87-4FB4-8793-2291EE3826F2}" type="pres">
      <dgm:prSet presAssocID="{1ED58B41-BBC9-45BC-B7FE-93944B80FBEC}" presName="textRepeatNode" presStyleLbl="alignNode1" presStyleIdx="1" presStyleCnt="9">
        <dgm:presLayoutVars>
          <dgm:chMax val="0"/>
          <dgm:chPref val="0"/>
          <dgm:bulletEnabled val="1"/>
        </dgm:presLayoutVars>
      </dgm:prSet>
      <dgm:spPr/>
      <dgm:t>
        <a:bodyPr/>
        <a:lstStyle/>
        <a:p>
          <a:endParaRPr lang="en-US"/>
        </a:p>
      </dgm:t>
    </dgm:pt>
    <dgm:pt modelId="{F13F0AC1-4152-47E3-9DAC-820A231CFF9D}" type="pres">
      <dgm:prSet presAssocID="{1ED58B41-BBC9-45BC-B7FE-93944B80FBEC}" presName="textaccent2" presStyleCnt="0"/>
      <dgm:spPr/>
    </dgm:pt>
    <dgm:pt modelId="{5272DC3B-DA45-46AB-AC4C-CB5A57D9CA50}" type="pres">
      <dgm:prSet presAssocID="{1ED58B41-BBC9-45BC-B7FE-93944B80FBEC}" presName="accentRepeatNode" presStyleLbl="solidAlignAcc1" presStyleIdx="2" presStyleCnt="18"/>
      <dgm:spPr>
        <a:ln>
          <a:solidFill>
            <a:srgbClr val="FF9933"/>
          </a:solidFill>
        </a:ln>
      </dgm:spPr>
    </dgm:pt>
    <dgm:pt modelId="{CF61C327-1C0C-42F5-B77B-71AB85E897D4}" type="pres">
      <dgm:prSet presAssocID="{CC440480-5BE2-4F47-A585-C0C6BAF39891}" presName="image2" presStyleCnt="0"/>
      <dgm:spPr/>
    </dgm:pt>
    <dgm:pt modelId="{72A790B5-FAC7-4DC9-86DE-6D869BAF5EB0}" type="pres">
      <dgm:prSet presAssocID="{CC440480-5BE2-4F47-A585-C0C6BAF39891}" presName="imageRepeatNode" presStyleLbl="alignAcc1" presStyleIdx="1" presStyleCnt="9"/>
      <dgm:spPr/>
      <dgm:t>
        <a:bodyPr/>
        <a:lstStyle/>
        <a:p>
          <a:endParaRPr lang="en-US"/>
        </a:p>
      </dgm:t>
    </dgm:pt>
    <dgm:pt modelId="{1488082B-4A42-4F6E-B2EA-5D47C24CE699}" type="pres">
      <dgm:prSet presAssocID="{CC440480-5BE2-4F47-A585-C0C6BAF39891}" presName="imageaccent2" presStyleCnt="0"/>
      <dgm:spPr/>
    </dgm:pt>
    <dgm:pt modelId="{CF1A8B6C-7248-49E6-A663-35F5570741A7}" type="pres">
      <dgm:prSet presAssocID="{CC440480-5BE2-4F47-A585-C0C6BAF39891}" presName="accentRepeatNode" presStyleLbl="solidAlignAcc1" presStyleIdx="3" presStyleCnt="18"/>
      <dgm:spPr>
        <a:ln>
          <a:solidFill>
            <a:srgbClr val="FF9933"/>
          </a:solidFill>
        </a:ln>
      </dgm:spPr>
    </dgm:pt>
    <dgm:pt modelId="{C7460642-21D9-436D-99F2-3A5398CB0D2C}" type="pres">
      <dgm:prSet presAssocID="{E3539C91-E5DE-4BFB-94AE-F0DE837C7165}" presName="text3" presStyleCnt="0"/>
      <dgm:spPr/>
    </dgm:pt>
    <dgm:pt modelId="{14EA6A1B-7ECB-4CEB-AE0D-D14E6C6C3886}" type="pres">
      <dgm:prSet presAssocID="{E3539C91-E5DE-4BFB-94AE-F0DE837C7165}" presName="textRepeatNode" presStyleLbl="alignNode1" presStyleIdx="2" presStyleCnt="9">
        <dgm:presLayoutVars>
          <dgm:chMax val="0"/>
          <dgm:chPref val="0"/>
          <dgm:bulletEnabled val="1"/>
        </dgm:presLayoutVars>
      </dgm:prSet>
      <dgm:spPr/>
      <dgm:t>
        <a:bodyPr/>
        <a:lstStyle/>
        <a:p>
          <a:endParaRPr lang="en-US"/>
        </a:p>
      </dgm:t>
    </dgm:pt>
    <dgm:pt modelId="{46D41EFC-ED3A-4C31-AD28-BA28AB121EBF}" type="pres">
      <dgm:prSet presAssocID="{E3539C91-E5DE-4BFB-94AE-F0DE837C7165}" presName="textaccent3" presStyleCnt="0"/>
      <dgm:spPr/>
    </dgm:pt>
    <dgm:pt modelId="{8122FB73-29F5-47A7-930D-21442C7ED4B2}" type="pres">
      <dgm:prSet presAssocID="{E3539C91-E5DE-4BFB-94AE-F0DE837C7165}" presName="accentRepeatNode" presStyleLbl="solidAlignAcc1" presStyleIdx="4" presStyleCnt="18"/>
      <dgm:spPr>
        <a:ln>
          <a:solidFill>
            <a:srgbClr val="FF9933"/>
          </a:solidFill>
        </a:ln>
      </dgm:spPr>
    </dgm:pt>
    <dgm:pt modelId="{AD7146EF-A212-4947-89CD-B141FF314C29}" type="pres">
      <dgm:prSet presAssocID="{BC84C8BC-43C3-4157-A21C-9ED9B89A951C}" presName="image3" presStyleCnt="0"/>
      <dgm:spPr/>
    </dgm:pt>
    <dgm:pt modelId="{F0A8B141-6BA9-4215-BE09-872CA369C9BD}" type="pres">
      <dgm:prSet presAssocID="{BC84C8BC-43C3-4157-A21C-9ED9B89A951C}" presName="imageRepeatNode" presStyleLbl="alignAcc1" presStyleIdx="2" presStyleCnt="9"/>
      <dgm:spPr/>
      <dgm:t>
        <a:bodyPr/>
        <a:lstStyle/>
        <a:p>
          <a:endParaRPr lang="en-US"/>
        </a:p>
      </dgm:t>
    </dgm:pt>
    <dgm:pt modelId="{AF1BE25E-E42E-4FBA-A489-BDEF850528C8}" type="pres">
      <dgm:prSet presAssocID="{BC84C8BC-43C3-4157-A21C-9ED9B89A951C}" presName="imageaccent3" presStyleCnt="0"/>
      <dgm:spPr/>
    </dgm:pt>
    <dgm:pt modelId="{F7BE7FEB-98C5-49CA-88F9-4C464140322E}" type="pres">
      <dgm:prSet presAssocID="{BC84C8BC-43C3-4157-A21C-9ED9B89A951C}" presName="accentRepeatNode" presStyleLbl="solidAlignAcc1" presStyleIdx="5" presStyleCnt="18"/>
      <dgm:spPr>
        <a:ln>
          <a:solidFill>
            <a:srgbClr val="FF9933"/>
          </a:solidFill>
        </a:ln>
      </dgm:spPr>
    </dgm:pt>
    <dgm:pt modelId="{EDBAC8BE-9CA5-4DE5-B0F4-CAD7195E8C28}" type="pres">
      <dgm:prSet presAssocID="{FFEA6673-C4DE-40EB-A1C0-8160803FB071}" presName="text4" presStyleCnt="0"/>
      <dgm:spPr/>
    </dgm:pt>
    <dgm:pt modelId="{7AA469A0-8540-4F28-A256-6EE113D76802}" type="pres">
      <dgm:prSet presAssocID="{FFEA6673-C4DE-40EB-A1C0-8160803FB071}" presName="textRepeatNode" presStyleLbl="alignNode1" presStyleIdx="3" presStyleCnt="9">
        <dgm:presLayoutVars>
          <dgm:chMax val="0"/>
          <dgm:chPref val="0"/>
          <dgm:bulletEnabled val="1"/>
        </dgm:presLayoutVars>
      </dgm:prSet>
      <dgm:spPr/>
      <dgm:t>
        <a:bodyPr/>
        <a:lstStyle/>
        <a:p>
          <a:endParaRPr lang="en-US"/>
        </a:p>
      </dgm:t>
    </dgm:pt>
    <dgm:pt modelId="{3552737B-E150-43ED-AE1A-EDCAC51B86DF}" type="pres">
      <dgm:prSet presAssocID="{FFEA6673-C4DE-40EB-A1C0-8160803FB071}" presName="textaccent4" presStyleCnt="0"/>
      <dgm:spPr/>
    </dgm:pt>
    <dgm:pt modelId="{750D4E7C-DB88-4238-BC40-38588F5D74DE}" type="pres">
      <dgm:prSet presAssocID="{FFEA6673-C4DE-40EB-A1C0-8160803FB071}" presName="accentRepeatNode" presStyleLbl="solidAlignAcc1" presStyleIdx="6" presStyleCnt="18"/>
      <dgm:spPr>
        <a:ln>
          <a:solidFill>
            <a:srgbClr val="FF9933"/>
          </a:solidFill>
        </a:ln>
      </dgm:spPr>
    </dgm:pt>
    <dgm:pt modelId="{0E99D91D-F454-4D94-B6AE-5D3812AB5834}" type="pres">
      <dgm:prSet presAssocID="{283052C5-1644-42C4-904E-FD3795EE391C}" presName="image4" presStyleCnt="0"/>
      <dgm:spPr/>
    </dgm:pt>
    <dgm:pt modelId="{081FF9C9-1F3C-4220-9889-2CB6786B2A8E}" type="pres">
      <dgm:prSet presAssocID="{283052C5-1644-42C4-904E-FD3795EE391C}" presName="imageRepeatNode" presStyleLbl="alignAcc1" presStyleIdx="3" presStyleCnt="9"/>
      <dgm:spPr/>
      <dgm:t>
        <a:bodyPr/>
        <a:lstStyle/>
        <a:p>
          <a:endParaRPr lang="en-US"/>
        </a:p>
      </dgm:t>
    </dgm:pt>
    <dgm:pt modelId="{06EF1ADF-8483-49A2-816A-B164E7981E78}" type="pres">
      <dgm:prSet presAssocID="{283052C5-1644-42C4-904E-FD3795EE391C}" presName="imageaccent4" presStyleCnt="0"/>
      <dgm:spPr/>
    </dgm:pt>
    <dgm:pt modelId="{31D7D417-80FF-4A2F-A4CA-86EB2664F13B}" type="pres">
      <dgm:prSet presAssocID="{283052C5-1644-42C4-904E-FD3795EE391C}" presName="accentRepeatNode" presStyleLbl="solidAlignAcc1" presStyleIdx="7" presStyleCnt="18"/>
      <dgm:spPr>
        <a:ln>
          <a:solidFill>
            <a:srgbClr val="FF9933"/>
          </a:solidFill>
        </a:ln>
      </dgm:spPr>
    </dgm:pt>
    <dgm:pt modelId="{83E69B61-82D4-4B35-BEF9-07ADB4659DA2}" type="pres">
      <dgm:prSet presAssocID="{79423C56-7771-4030-86E0-6A6C578BC48F}" presName="text5" presStyleCnt="0"/>
      <dgm:spPr/>
    </dgm:pt>
    <dgm:pt modelId="{5ED90209-B19C-4C0A-9AD8-BBA4E96D4677}" type="pres">
      <dgm:prSet presAssocID="{79423C56-7771-4030-86E0-6A6C578BC48F}" presName="textRepeatNode" presStyleLbl="alignNode1" presStyleIdx="4" presStyleCnt="9">
        <dgm:presLayoutVars>
          <dgm:chMax val="0"/>
          <dgm:chPref val="0"/>
          <dgm:bulletEnabled val="1"/>
        </dgm:presLayoutVars>
      </dgm:prSet>
      <dgm:spPr/>
      <dgm:t>
        <a:bodyPr/>
        <a:lstStyle/>
        <a:p>
          <a:endParaRPr lang="en-US"/>
        </a:p>
      </dgm:t>
    </dgm:pt>
    <dgm:pt modelId="{E7C93AE7-3582-40C4-A09F-3E843BE601BC}" type="pres">
      <dgm:prSet presAssocID="{79423C56-7771-4030-86E0-6A6C578BC48F}" presName="textaccent5" presStyleCnt="0"/>
      <dgm:spPr/>
    </dgm:pt>
    <dgm:pt modelId="{CD2DB38F-D183-4988-B72B-368178B3FE2F}" type="pres">
      <dgm:prSet presAssocID="{79423C56-7771-4030-86E0-6A6C578BC48F}" presName="accentRepeatNode" presStyleLbl="solidAlignAcc1" presStyleIdx="8" presStyleCnt="18"/>
      <dgm:spPr/>
    </dgm:pt>
    <dgm:pt modelId="{BC480DDB-A7DC-4AF6-86A7-536D44CA1FCB}" type="pres">
      <dgm:prSet presAssocID="{880E4A3F-B088-4E16-9284-C2D5FC415EB6}" presName="image5" presStyleCnt="0"/>
      <dgm:spPr/>
    </dgm:pt>
    <dgm:pt modelId="{7DCCFC41-82AA-46CA-B64A-7A3F2A5ECBC2}" type="pres">
      <dgm:prSet presAssocID="{880E4A3F-B088-4E16-9284-C2D5FC415EB6}" presName="imageRepeatNode" presStyleLbl="alignAcc1" presStyleIdx="4" presStyleCnt="9"/>
      <dgm:spPr/>
      <dgm:t>
        <a:bodyPr/>
        <a:lstStyle/>
        <a:p>
          <a:endParaRPr lang="en-US"/>
        </a:p>
      </dgm:t>
    </dgm:pt>
    <dgm:pt modelId="{780B4A04-B25A-49F6-8119-2B578104458C}" type="pres">
      <dgm:prSet presAssocID="{880E4A3F-B088-4E16-9284-C2D5FC415EB6}" presName="imageaccent5" presStyleCnt="0"/>
      <dgm:spPr/>
    </dgm:pt>
    <dgm:pt modelId="{4591F6C5-F526-41B3-AFCC-C564D2656044}" type="pres">
      <dgm:prSet presAssocID="{880E4A3F-B088-4E16-9284-C2D5FC415EB6}" presName="accentRepeatNode" presStyleLbl="solidAlignAcc1" presStyleIdx="9" presStyleCnt="18"/>
      <dgm:spPr/>
    </dgm:pt>
    <dgm:pt modelId="{4B84D541-68C6-4F6A-8EE5-70E2D83381F3}" type="pres">
      <dgm:prSet presAssocID="{5F3D2891-D0C5-43E8-A6FC-AB432D62D711}" presName="text6" presStyleCnt="0"/>
      <dgm:spPr/>
    </dgm:pt>
    <dgm:pt modelId="{9B3E65D1-6EB3-4630-B3BE-306D26C8FBBB}" type="pres">
      <dgm:prSet presAssocID="{5F3D2891-D0C5-43E8-A6FC-AB432D62D711}" presName="textRepeatNode" presStyleLbl="alignNode1" presStyleIdx="5" presStyleCnt="9">
        <dgm:presLayoutVars>
          <dgm:chMax val="0"/>
          <dgm:chPref val="0"/>
          <dgm:bulletEnabled val="1"/>
        </dgm:presLayoutVars>
      </dgm:prSet>
      <dgm:spPr/>
      <dgm:t>
        <a:bodyPr/>
        <a:lstStyle/>
        <a:p>
          <a:endParaRPr lang="en-US"/>
        </a:p>
      </dgm:t>
    </dgm:pt>
    <dgm:pt modelId="{80682620-717B-4334-B148-BD071DE8A103}" type="pres">
      <dgm:prSet presAssocID="{5F3D2891-D0C5-43E8-A6FC-AB432D62D711}" presName="textaccent6" presStyleCnt="0"/>
      <dgm:spPr/>
    </dgm:pt>
    <dgm:pt modelId="{BC808921-537A-42B3-9621-CE047AB0B128}" type="pres">
      <dgm:prSet presAssocID="{5F3D2891-D0C5-43E8-A6FC-AB432D62D711}" presName="accentRepeatNode" presStyleLbl="solidAlignAcc1" presStyleIdx="10" presStyleCnt="18"/>
      <dgm:spPr>
        <a:ln>
          <a:solidFill>
            <a:srgbClr val="FF9933"/>
          </a:solidFill>
        </a:ln>
      </dgm:spPr>
    </dgm:pt>
    <dgm:pt modelId="{D008293A-933E-4A43-927E-62575322D43A}" type="pres">
      <dgm:prSet presAssocID="{13899344-C317-4D2B-8155-67DC73287293}" presName="image6" presStyleCnt="0"/>
      <dgm:spPr/>
    </dgm:pt>
    <dgm:pt modelId="{075640F8-89F8-46B6-B06D-D9D6E4AAEBF9}" type="pres">
      <dgm:prSet presAssocID="{13899344-C317-4D2B-8155-67DC73287293}" presName="imageRepeatNode" presStyleLbl="alignAcc1" presStyleIdx="5" presStyleCnt="9"/>
      <dgm:spPr/>
      <dgm:t>
        <a:bodyPr/>
        <a:lstStyle/>
        <a:p>
          <a:endParaRPr lang="en-US"/>
        </a:p>
      </dgm:t>
    </dgm:pt>
    <dgm:pt modelId="{CF00A9C2-F558-4E88-A2C3-9A8D3835F3F5}" type="pres">
      <dgm:prSet presAssocID="{13899344-C317-4D2B-8155-67DC73287293}" presName="imageaccent6" presStyleCnt="0"/>
      <dgm:spPr/>
    </dgm:pt>
    <dgm:pt modelId="{843077E8-7696-4EFA-9834-AAB51E8DE17E}" type="pres">
      <dgm:prSet presAssocID="{13899344-C317-4D2B-8155-67DC73287293}" presName="accentRepeatNode" presStyleLbl="solidAlignAcc1" presStyleIdx="11" presStyleCnt="18"/>
      <dgm:spPr>
        <a:ln>
          <a:solidFill>
            <a:srgbClr val="FF9933"/>
          </a:solidFill>
        </a:ln>
      </dgm:spPr>
    </dgm:pt>
    <dgm:pt modelId="{1E8CF803-6DC2-4517-9D9A-A9DDD1F618C4}" type="pres">
      <dgm:prSet presAssocID="{F5EF505C-8517-4A31-B2C5-5ED0D80E899E}" presName="text7" presStyleCnt="0"/>
      <dgm:spPr/>
    </dgm:pt>
    <dgm:pt modelId="{A1C7B4DF-2F97-48DD-98A2-79BE7EC83AF6}" type="pres">
      <dgm:prSet presAssocID="{F5EF505C-8517-4A31-B2C5-5ED0D80E899E}" presName="textRepeatNode" presStyleLbl="alignNode1" presStyleIdx="6" presStyleCnt="9">
        <dgm:presLayoutVars>
          <dgm:chMax val="0"/>
          <dgm:chPref val="0"/>
          <dgm:bulletEnabled val="1"/>
        </dgm:presLayoutVars>
      </dgm:prSet>
      <dgm:spPr/>
      <dgm:t>
        <a:bodyPr/>
        <a:lstStyle/>
        <a:p>
          <a:endParaRPr lang="en-US"/>
        </a:p>
      </dgm:t>
    </dgm:pt>
    <dgm:pt modelId="{CA5C3CFF-1163-4196-8C20-F889D6950ACA}" type="pres">
      <dgm:prSet presAssocID="{F5EF505C-8517-4A31-B2C5-5ED0D80E899E}" presName="textaccent7" presStyleCnt="0"/>
      <dgm:spPr/>
    </dgm:pt>
    <dgm:pt modelId="{8B8F8F13-DD42-4488-9967-7FBE6041B9D6}" type="pres">
      <dgm:prSet presAssocID="{F5EF505C-8517-4A31-B2C5-5ED0D80E899E}" presName="accentRepeatNode" presStyleLbl="solidAlignAcc1" presStyleIdx="12" presStyleCnt="18"/>
      <dgm:spPr>
        <a:ln>
          <a:solidFill>
            <a:srgbClr val="FF9933"/>
          </a:solidFill>
        </a:ln>
      </dgm:spPr>
    </dgm:pt>
    <dgm:pt modelId="{378DAF08-DFD5-4EC5-8C82-6C8A7E613D77}" type="pres">
      <dgm:prSet presAssocID="{C9CB176C-5216-46F3-90DA-1B118BB145F8}" presName="image7" presStyleCnt="0"/>
      <dgm:spPr/>
    </dgm:pt>
    <dgm:pt modelId="{921ECF4B-7A69-4435-9562-56D083FFCC72}" type="pres">
      <dgm:prSet presAssocID="{C9CB176C-5216-46F3-90DA-1B118BB145F8}" presName="imageRepeatNode" presStyleLbl="alignAcc1" presStyleIdx="6" presStyleCnt="9"/>
      <dgm:spPr/>
      <dgm:t>
        <a:bodyPr/>
        <a:lstStyle/>
        <a:p>
          <a:endParaRPr lang="en-US"/>
        </a:p>
      </dgm:t>
    </dgm:pt>
    <dgm:pt modelId="{4C12D505-1138-470D-909A-EBFDB2EC0BAE}" type="pres">
      <dgm:prSet presAssocID="{C9CB176C-5216-46F3-90DA-1B118BB145F8}" presName="imageaccent7" presStyleCnt="0"/>
      <dgm:spPr/>
    </dgm:pt>
    <dgm:pt modelId="{AF445857-CB9E-4EA4-8400-6B70418E429C}" type="pres">
      <dgm:prSet presAssocID="{C9CB176C-5216-46F3-90DA-1B118BB145F8}" presName="accentRepeatNode" presStyleLbl="solidAlignAcc1" presStyleIdx="13" presStyleCnt="18"/>
      <dgm:spPr>
        <a:ln>
          <a:solidFill>
            <a:srgbClr val="FF9933"/>
          </a:solidFill>
        </a:ln>
      </dgm:spPr>
    </dgm:pt>
    <dgm:pt modelId="{D2C807E2-3556-4C9D-B701-153000E04DD1}" type="pres">
      <dgm:prSet presAssocID="{2F2B44D0-304D-4A2E-B305-E45C0F60500A}" presName="text8" presStyleCnt="0"/>
      <dgm:spPr/>
    </dgm:pt>
    <dgm:pt modelId="{DC62BDD3-5713-4FD6-9C57-EA8F4A1C8CB5}" type="pres">
      <dgm:prSet presAssocID="{2F2B44D0-304D-4A2E-B305-E45C0F60500A}" presName="textRepeatNode" presStyleLbl="alignNode1" presStyleIdx="7" presStyleCnt="9">
        <dgm:presLayoutVars>
          <dgm:chMax val="0"/>
          <dgm:chPref val="0"/>
          <dgm:bulletEnabled val="1"/>
        </dgm:presLayoutVars>
      </dgm:prSet>
      <dgm:spPr/>
      <dgm:t>
        <a:bodyPr/>
        <a:lstStyle/>
        <a:p>
          <a:endParaRPr lang="en-US"/>
        </a:p>
      </dgm:t>
    </dgm:pt>
    <dgm:pt modelId="{4C83E37C-AA91-4155-8954-CDFB140104B6}" type="pres">
      <dgm:prSet presAssocID="{2F2B44D0-304D-4A2E-B305-E45C0F60500A}" presName="textaccent8" presStyleCnt="0"/>
      <dgm:spPr/>
    </dgm:pt>
    <dgm:pt modelId="{A23E788F-6631-4482-A1BA-5E3CFDEEB4C0}" type="pres">
      <dgm:prSet presAssocID="{2F2B44D0-304D-4A2E-B305-E45C0F60500A}" presName="accentRepeatNode" presStyleLbl="solidAlignAcc1" presStyleIdx="14" presStyleCnt="18"/>
      <dgm:spPr>
        <a:ln>
          <a:solidFill>
            <a:srgbClr val="FF9933"/>
          </a:solidFill>
        </a:ln>
      </dgm:spPr>
    </dgm:pt>
    <dgm:pt modelId="{4EE883C8-52A4-4B3F-B2BF-E0D6D4FC4AA9}" type="pres">
      <dgm:prSet presAssocID="{071D91F4-EFA8-46D4-A876-11017D4B71CB}" presName="image8" presStyleCnt="0"/>
      <dgm:spPr/>
    </dgm:pt>
    <dgm:pt modelId="{A656DE51-D98B-4650-9E5B-D7631532F7DF}" type="pres">
      <dgm:prSet presAssocID="{071D91F4-EFA8-46D4-A876-11017D4B71CB}" presName="imageRepeatNode" presStyleLbl="alignAcc1" presStyleIdx="7" presStyleCnt="9"/>
      <dgm:spPr/>
      <dgm:t>
        <a:bodyPr/>
        <a:lstStyle/>
        <a:p>
          <a:endParaRPr lang="en-US"/>
        </a:p>
      </dgm:t>
    </dgm:pt>
    <dgm:pt modelId="{140E5823-8B80-452E-BAEF-0CCE25C626E2}" type="pres">
      <dgm:prSet presAssocID="{071D91F4-EFA8-46D4-A876-11017D4B71CB}" presName="imageaccent8" presStyleCnt="0"/>
      <dgm:spPr/>
    </dgm:pt>
    <dgm:pt modelId="{1FA51016-86B7-471A-973B-A4D4B62540E9}" type="pres">
      <dgm:prSet presAssocID="{071D91F4-EFA8-46D4-A876-11017D4B71CB}" presName="accentRepeatNode" presStyleLbl="solidAlignAcc1" presStyleIdx="15" presStyleCnt="18"/>
      <dgm:spPr>
        <a:ln>
          <a:solidFill>
            <a:srgbClr val="FF9933"/>
          </a:solidFill>
        </a:ln>
      </dgm:spPr>
    </dgm:pt>
    <dgm:pt modelId="{962398E4-6243-4E8A-B594-B7674411FA47}" type="pres">
      <dgm:prSet presAssocID="{55DE3A53-136B-401E-8394-F21943C3DFEF}" presName="text9" presStyleCnt="0"/>
      <dgm:spPr/>
    </dgm:pt>
    <dgm:pt modelId="{9C5A1A0D-B015-4726-80AF-974C8BA9DBC8}" type="pres">
      <dgm:prSet presAssocID="{55DE3A53-136B-401E-8394-F21943C3DFEF}" presName="textRepeatNode" presStyleLbl="alignNode1" presStyleIdx="8" presStyleCnt="9">
        <dgm:presLayoutVars>
          <dgm:chMax val="0"/>
          <dgm:chPref val="0"/>
          <dgm:bulletEnabled val="1"/>
        </dgm:presLayoutVars>
      </dgm:prSet>
      <dgm:spPr/>
      <dgm:t>
        <a:bodyPr/>
        <a:lstStyle/>
        <a:p>
          <a:endParaRPr lang="en-US"/>
        </a:p>
      </dgm:t>
    </dgm:pt>
    <dgm:pt modelId="{6C190DDE-DE4C-43A6-A3F6-419B86909DD0}" type="pres">
      <dgm:prSet presAssocID="{55DE3A53-136B-401E-8394-F21943C3DFEF}" presName="textaccent9" presStyleCnt="0"/>
      <dgm:spPr/>
    </dgm:pt>
    <dgm:pt modelId="{5B6B8514-C299-417B-A46A-A54C07349994}" type="pres">
      <dgm:prSet presAssocID="{55DE3A53-136B-401E-8394-F21943C3DFEF}" presName="accentRepeatNode" presStyleLbl="solidAlignAcc1" presStyleIdx="16" presStyleCnt="18"/>
      <dgm:spPr>
        <a:ln>
          <a:solidFill>
            <a:srgbClr val="FF9933"/>
          </a:solidFill>
        </a:ln>
      </dgm:spPr>
    </dgm:pt>
    <dgm:pt modelId="{C4ECFEB2-6411-457D-B96A-B918C6C38F82}" type="pres">
      <dgm:prSet presAssocID="{5021573F-FC40-47A1-8937-140F306C4DD0}" presName="image9" presStyleCnt="0"/>
      <dgm:spPr/>
    </dgm:pt>
    <dgm:pt modelId="{C48CE5B2-0D85-4789-9BD5-5D260DB206F6}" type="pres">
      <dgm:prSet presAssocID="{5021573F-FC40-47A1-8937-140F306C4DD0}" presName="imageRepeatNode" presStyleLbl="alignAcc1" presStyleIdx="8" presStyleCnt="9"/>
      <dgm:spPr/>
      <dgm:t>
        <a:bodyPr/>
        <a:lstStyle/>
        <a:p>
          <a:endParaRPr lang="en-US"/>
        </a:p>
      </dgm:t>
    </dgm:pt>
    <dgm:pt modelId="{E394910E-661C-4CF2-87F6-613A241BB75D}" type="pres">
      <dgm:prSet presAssocID="{5021573F-FC40-47A1-8937-140F306C4DD0}" presName="imageaccent9" presStyleCnt="0"/>
      <dgm:spPr/>
    </dgm:pt>
    <dgm:pt modelId="{F8AB9B4E-450A-4BA2-919D-845E4D52A57D}" type="pres">
      <dgm:prSet presAssocID="{5021573F-FC40-47A1-8937-140F306C4DD0}" presName="accentRepeatNode" presStyleLbl="solidAlignAcc1" presStyleIdx="17" presStyleCnt="18"/>
      <dgm:spPr>
        <a:ln>
          <a:solidFill>
            <a:srgbClr val="FF9933"/>
          </a:solidFill>
        </a:ln>
      </dgm:spPr>
    </dgm:pt>
  </dgm:ptLst>
  <dgm:cxnLst>
    <dgm:cxn modelId="{0330A90C-0154-4173-9302-E36D4F5DEA3B}" type="presOf" srcId="{5021573F-FC40-47A1-8937-140F306C4DD0}" destId="{C48CE5B2-0D85-4789-9BD5-5D260DB206F6}" srcOrd="0" destOrd="0" presId="urn:microsoft.com/office/officeart/2008/layout/HexagonCluster"/>
    <dgm:cxn modelId="{FF5D49D4-1211-4C92-A3A8-564D94EAB192}" srcId="{91F6E0CC-90FF-4AF0-9DA3-11C39C38924F}" destId="{E3539C91-E5DE-4BFB-94AE-F0DE837C7165}" srcOrd="2" destOrd="0" parTransId="{7AF18649-5C70-403B-970E-664706112143}" sibTransId="{BC84C8BC-43C3-4157-A21C-9ED9B89A951C}"/>
    <dgm:cxn modelId="{06256577-D26E-4D2B-A544-E96275FA0A23}" type="presOf" srcId="{283052C5-1644-42C4-904E-FD3795EE391C}" destId="{081FF9C9-1F3C-4220-9889-2CB6786B2A8E}" srcOrd="0" destOrd="0" presId="urn:microsoft.com/office/officeart/2008/layout/HexagonCluster"/>
    <dgm:cxn modelId="{F5570EC4-3C31-44E3-8178-56AC85BD2577}" type="presOf" srcId="{13899344-C317-4D2B-8155-67DC73287293}" destId="{075640F8-89F8-46B6-B06D-D9D6E4AAEBF9}" srcOrd="0" destOrd="0" presId="urn:microsoft.com/office/officeart/2008/layout/HexagonCluster"/>
    <dgm:cxn modelId="{347E3B8C-683F-415D-8E64-FA23A9C97E70}" srcId="{91F6E0CC-90FF-4AF0-9DA3-11C39C38924F}" destId="{5F3D2891-D0C5-43E8-A6FC-AB432D62D711}" srcOrd="5" destOrd="0" parTransId="{3852C442-A96D-442D-AA67-D5AA8BE6CFF4}" sibTransId="{13899344-C317-4D2B-8155-67DC73287293}"/>
    <dgm:cxn modelId="{43905256-A9DA-45B5-9200-D143529284CA}" type="presOf" srcId="{79423C56-7771-4030-86E0-6A6C578BC48F}" destId="{5ED90209-B19C-4C0A-9AD8-BBA4E96D4677}" srcOrd="0" destOrd="0" presId="urn:microsoft.com/office/officeart/2008/layout/HexagonCluster"/>
    <dgm:cxn modelId="{6D1C06A7-8A65-4CC5-9BBC-1CD6A6183F11}" srcId="{91F6E0CC-90FF-4AF0-9DA3-11C39C38924F}" destId="{55DE3A53-136B-401E-8394-F21943C3DFEF}" srcOrd="8" destOrd="0" parTransId="{91567247-7529-4CA7-9884-5259BEAEBFD1}" sibTransId="{5021573F-FC40-47A1-8937-140F306C4DD0}"/>
    <dgm:cxn modelId="{712677F0-802B-4E1A-B483-DC812DD21572}" type="presOf" srcId="{5F3D2891-D0C5-43E8-A6FC-AB432D62D711}" destId="{9B3E65D1-6EB3-4630-B3BE-306D26C8FBBB}" srcOrd="0" destOrd="0" presId="urn:microsoft.com/office/officeart/2008/layout/HexagonCluster"/>
    <dgm:cxn modelId="{7AC29FB7-7355-4B05-B717-709D7575EDBD}" srcId="{91F6E0CC-90FF-4AF0-9DA3-11C39C38924F}" destId="{FFEA6673-C4DE-40EB-A1C0-8160803FB071}" srcOrd="3" destOrd="0" parTransId="{A8F89ABC-6AAC-48E7-8F4F-30906C9656D9}" sibTransId="{283052C5-1644-42C4-904E-FD3795EE391C}"/>
    <dgm:cxn modelId="{DC31E504-EE71-45A1-92B0-AEA2A79AA283}" type="presOf" srcId="{135B3035-65D8-4762-9D83-6B04A78FA4C9}" destId="{D780DF51-A8CF-4340-AAB5-BA98C7CEA160}" srcOrd="0" destOrd="0" presId="urn:microsoft.com/office/officeart/2008/layout/HexagonCluster"/>
    <dgm:cxn modelId="{00783F05-FDA3-4AF2-B0E5-792ACABB4D91}" srcId="{91F6E0CC-90FF-4AF0-9DA3-11C39C38924F}" destId="{A6EC51D1-1F44-49F1-8C6A-B95EC9668514}" srcOrd="0" destOrd="0" parTransId="{009CFC89-5A73-4FE9-8904-8D96EA42B3CE}" sibTransId="{135B3035-65D8-4762-9D83-6B04A78FA4C9}"/>
    <dgm:cxn modelId="{03373BE5-C26A-4B20-883B-834865D3C223}" type="presOf" srcId="{C9CB176C-5216-46F3-90DA-1B118BB145F8}" destId="{921ECF4B-7A69-4435-9562-56D083FFCC72}" srcOrd="0" destOrd="0" presId="urn:microsoft.com/office/officeart/2008/layout/HexagonCluster"/>
    <dgm:cxn modelId="{48805B2D-C1F1-4F4D-9ADD-ACE147AB9492}" type="presOf" srcId="{071D91F4-EFA8-46D4-A876-11017D4B71CB}" destId="{A656DE51-D98B-4650-9E5B-D7631532F7DF}" srcOrd="0" destOrd="0" presId="urn:microsoft.com/office/officeart/2008/layout/HexagonCluster"/>
    <dgm:cxn modelId="{63673ED6-61A5-4A8F-8BA1-C7B1ECFC0E31}" srcId="{91F6E0CC-90FF-4AF0-9DA3-11C39C38924F}" destId="{2F2B44D0-304D-4A2E-B305-E45C0F60500A}" srcOrd="7" destOrd="0" parTransId="{24DE1FD3-6EAA-46FE-A992-C1182B87AD05}" sibTransId="{071D91F4-EFA8-46D4-A876-11017D4B71CB}"/>
    <dgm:cxn modelId="{C30CF65A-B006-4C69-9A29-061E6BD138C9}" type="presOf" srcId="{880E4A3F-B088-4E16-9284-C2D5FC415EB6}" destId="{7DCCFC41-82AA-46CA-B64A-7A3F2A5ECBC2}" srcOrd="0" destOrd="0" presId="urn:microsoft.com/office/officeart/2008/layout/HexagonCluster"/>
    <dgm:cxn modelId="{5F26B0F5-A4FF-4E4D-A3B3-64913C2C21FA}" srcId="{91F6E0CC-90FF-4AF0-9DA3-11C39C38924F}" destId="{F5EF505C-8517-4A31-B2C5-5ED0D80E899E}" srcOrd="6" destOrd="0" parTransId="{1EEC98A8-100B-41FF-B5B3-266AB4FA593B}" sibTransId="{C9CB176C-5216-46F3-90DA-1B118BB145F8}"/>
    <dgm:cxn modelId="{ACEBED58-AAFB-4EFE-9C26-1539177CA234}" srcId="{91F6E0CC-90FF-4AF0-9DA3-11C39C38924F}" destId="{1ED58B41-BBC9-45BC-B7FE-93944B80FBEC}" srcOrd="1" destOrd="0" parTransId="{499359C3-9F95-482E-98E2-DDECB95F9B70}" sibTransId="{CC440480-5BE2-4F47-A585-C0C6BAF39891}"/>
    <dgm:cxn modelId="{F6BB89FD-DF1D-4CD8-B401-ED9FC7E789D1}" type="presOf" srcId="{1ED58B41-BBC9-45BC-B7FE-93944B80FBEC}" destId="{CFE86C79-4F87-4FB4-8793-2291EE3826F2}" srcOrd="0" destOrd="0" presId="urn:microsoft.com/office/officeart/2008/layout/HexagonCluster"/>
    <dgm:cxn modelId="{A6E21060-EC51-4DF1-855F-956B7CFF45A5}" type="presOf" srcId="{F5EF505C-8517-4A31-B2C5-5ED0D80E899E}" destId="{A1C7B4DF-2F97-48DD-98A2-79BE7EC83AF6}" srcOrd="0" destOrd="0" presId="urn:microsoft.com/office/officeart/2008/layout/HexagonCluster"/>
    <dgm:cxn modelId="{192483D5-A7ED-4474-9460-7592A66A3504}" type="presOf" srcId="{91F6E0CC-90FF-4AF0-9DA3-11C39C38924F}" destId="{51096711-5EF2-4B50-B623-6522834886E7}" srcOrd="0" destOrd="0" presId="urn:microsoft.com/office/officeart/2008/layout/HexagonCluster"/>
    <dgm:cxn modelId="{BFC74998-2A8E-421A-AD21-86E294FA4AF1}" type="presOf" srcId="{A6EC51D1-1F44-49F1-8C6A-B95EC9668514}" destId="{DCADB3DD-9929-47BF-95DE-6690578F72D6}" srcOrd="0" destOrd="0" presId="urn:microsoft.com/office/officeart/2008/layout/HexagonCluster"/>
    <dgm:cxn modelId="{D0A80A04-9AE1-42A6-8418-8671236354BA}" type="presOf" srcId="{FFEA6673-C4DE-40EB-A1C0-8160803FB071}" destId="{7AA469A0-8540-4F28-A256-6EE113D76802}" srcOrd="0" destOrd="0" presId="urn:microsoft.com/office/officeart/2008/layout/HexagonCluster"/>
    <dgm:cxn modelId="{04E0D13F-3186-41E0-AB95-12E2A20DE705}" type="presOf" srcId="{E3539C91-E5DE-4BFB-94AE-F0DE837C7165}" destId="{14EA6A1B-7ECB-4CEB-AE0D-D14E6C6C3886}" srcOrd="0" destOrd="0" presId="urn:microsoft.com/office/officeart/2008/layout/HexagonCluster"/>
    <dgm:cxn modelId="{FA9FAECB-5AA5-48D6-878D-142AFEB1FFE6}" type="presOf" srcId="{CC440480-5BE2-4F47-A585-C0C6BAF39891}" destId="{72A790B5-FAC7-4DC9-86DE-6D869BAF5EB0}" srcOrd="0" destOrd="0" presId="urn:microsoft.com/office/officeart/2008/layout/HexagonCluster"/>
    <dgm:cxn modelId="{0D95B251-C31E-4F96-9E4F-98EC67A4520C}" srcId="{91F6E0CC-90FF-4AF0-9DA3-11C39C38924F}" destId="{79423C56-7771-4030-86E0-6A6C578BC48F}" srcOrd="4" destOrd="0" parTransId="{A324AEDE-1E62-4A86-90E0-70C6B7E673B2}" sibTransId="{880E4A3F-B088-4E16-9284-C2D5FC415EB6}"/>
    <dgm:cxn modelId="{B7A89BE7-0E3C-4EF8-93F8-36A379A6F5DD}" type="presOf" srcId="{2F2B44D0-304D-4A2E-B305-E45C0F60500A}" destId="{DC62BDD3-5713-4FD6-9C57-EA8F4A1C8CB5}" srcOrd="0" destOrd="0" presId="urn:microsoft.com/office/officeart/2008/layout/HexagonCluster"/>
    <dgm:cxn modelId="{96A43101-7247-4223-BFE2-4DA0C2BE3D03}" type="presOf" srcId="{55DE3A53-136B-401E-8394-F21943C3DFEF}" destId="{9C5A1A0D-B015-4726-80AF-974C8BA9DBC8}" srcOrd="0" destOrd="0" presId="urn:microsoft.com/office/officeart/2008/layout/HexagonCluster"/>
    <dgm:cxn modelId="{758CD626-E590-41A0-98F9-06700EC38392}" type="presOf" srcId="{BC84C8BC-43C3-4157-A21C-9ED9B89A951C}" destId="{F0A8B141-6BA9-4215-BE09-872CA369C9BD}" srcOrd="0" destOrd="0" presId="urn:microsoft.com/office/officeart/2008/layout/HexagonCluster"/>
    <dgm:cxn modelId="{55BF7319-D4A1-45DC-A0F0-B9880EE6167F}" type="presParOf" srcId="{51096711-5EF2-4B50-B623-6522834886E7}" destId="{365911AA-0713-491A-9102-0207DC1EDFBE}" srcOrd="0" destOrd="0" presId="urn:microsoft.com/office/officeart/2008/layout/HexagonCluster"/>
    <dgm:cxn modelId="{14F1B119-5DED-4561-8C81-C871F6A826AA}" type="presParOf" srcId="{365911AA-0713-491A-9102-0207DC1EDFBE}" destId="{DCADB3DD-9929-47BF-95DE-6690578F72D6}" srcOrd="0" destOrd="0" presId="urn:microsoft.com/office/officeart/2008/layout/HexagonCluster"/>
    <dgm:cxn modelId="{744B0841-F62A-4E6B-9414-D714D675F5A6}" type="presParOf" srcId="{51096711-5EF2-4B50-B623-6522834886E7}" destId="{F05947D6-5160-44FE-AB78-F49D3A3FFE23}" srcOrd="1" destOrd="0" presId="urn:microsoft.com/office/officeart/2008/layout/HexagonCluster"/>
    <dgm:cxn modelId="{61D8187D-FE29-4670-8D02-D64A21224CA7}" type="presParOf" srcId="{F05947D6-5160-44FE-AB78-F49D3A3FFE23}" destId="{6B657130-BE6D-420C-92BE-47B45BE4B5CE}" srcOrd="0" destOrd="0" presId="urn:microsoft.com/office/officeart/2008/layout/HexagonCluster"/>
    <dgm:cxn modelId="{C053504C-240D-4D01-8F1A-350FFA479C78}" type="presParOf" srcId="{51096711-5EF2-4B50-B623-6522834886E7}" destId="{CF44A9CE-3120-456E-8AEB-8C894785A314}" srcOrd="2" destOrd="0" presId="urn:microsoft.com/office/officeart/2008/layout/HexagonCluster"/>
    <dgm:cxn modelId="{E28D8EDD-E0CF-4AC6-ADA5-154E5EDD86E2}" type="presParOf" srcId="{CF44A9CE-3120-456E-8AEB-8C894785A314}" destId="{D780DF51-A8CF-4340-AAB5-BA98C7CEA160}" srcOrd="0" destOrd="0" presId="urn:microsoft.com/office/officeart/2008/layout/HexagonCluster"/>
    <dgm:cxn modelId="{68531AD5-AF73-4E2A-8232-2B9B588A3CE7}" type="presParOf" srcId="{51096711-5EF2-4B50-B623-6522834886E7}" destId="{883A932C-FCBF-4D02-B17C-360CF7BAAE9C}" srcOrd="3" destOrd="0" presId="urn:microsoft.com/office/officeart/2008/layout/HexagonCluster"/>
    <dgm:cxn modelId="{574E91B2-D7B0-4CEC-9631-8618FCD42392}" type="presParOf" srcId="{883A932C-FCBF-4D02-B17C-360CF7BAAE9C}" destId="{873C5017-11FF-474F-9B1B-EA758FC1DC7B}" srcOrd="0" destOrd="0" presId="urn:microsoft.com/office/officeart/2008/layout/HexagonCluster"/>
    <dgm:cxn modelId="{12083FC6-ECCC-4B2A-BE73-683AD5E6BC87}" type="presParOf" srcId="{51096711-5EF2-4B50-B623-6522834886E7}" destId="{8FA474E6-DF71-4966-A6BF-F8B599B009B3}" srcOrd="4" destOrd="0" presId="urn:microsoft.com/office/officeart/2008/layout/HexagonCluster"/>
    <dgm:cxn modelId="{9BB747CC-A545-4C7B-8B36-58B256A775B0}" type="presParOf" srcId="{8FA474E6-DF71-4966-A6BF-F8B599B009B3}" destId="{CFE86C79-4F87-4FB4-8793-2291EE3826F2}" srcOrd="0" destOrd="0" presId="urn:microsoft.com/office/officeart/2008/layout/HexagonCluster"/>
    <dgm:cxn modelId="{B580A1F3-2CE4-4B71-A929-A39B685CD4BD}" type="presParOf" srcId="{51096711-5EF2-4B50-B623-6522834886E7}" destId="{F13F0AC1-4152-47E3-9DAC-820A231CFF9D}" srcOrd="5" destOrd="0" presId="urn:microsoft.com/office/officeart/2008/layout/HexagonCluster"/>
    <dgm:cxn modelId="{602456D1-4DC2-44F6-83EC-1217E5DD40E8}" type="presParOf" srcId="{F13F0AC1-4152-47E3-9DAC-820A231CFF9D}" destId="{5272DC3B-DA45-46AB-AC4C-CB5A57D9CA50}" srcOrd="0" destOrd="0" presId="urn:microsoft.com/office/officeart/2008/layout/HexagonCluster"/>
    <dgm:cxn modelId="{575ADD8A-AD84-42A5-8801-3FD09274B55B}" type="presParOf" srcId="{51096711-5EF2-4B50-B623-6522834886E7}" destId="{CF61C327-1C0C-42F5-B77B-71AB85E897D4}" srcOrd="6" destOrd="0" presId="urn:microsoft.com/office/officeart/2008/layout/HexagonCluster"/>
    <dgm:cxn modelId="{B52BA265-8844-4F52-91F1-A9059F41C548}" type="presParOf" srcId="{CF61C327-1C0C-42F5-B77B-71AB85E897D4}" destId="{72A790B5-FAC7-4DC9-86DE-6D869BAF5EB0}" srcOrd="0" destOrd="0" presId="urn:microsoft.com/office/officeart/2008/layout/HexagonCluster"/>
    <dgm:cxn modelId="{9EED5D1B-629B-44C8-8114-7F111B974C86}" type="presParOf" srcId="{51096711-5EF2-4B50-B623-6522834886E7}" destId="{1488082B-4A42-4F6E-B2EA-5D47C24CE699}" srcOrd="7" destOrd="0" presId="urn:microsoft.com/office/officeart/2008/layout/HexagonCluster"/>
    <dgm:cxn modelId="{108C0B5E-69DF-427C-BD28-C47A519F4404}" type="presParOf" srcId="{1488082B-4A42-4F6E-B2EA-5D47C24CE699}" destId="{CF1A8B6C-7248-49E6-A663-35F5570741A7}" srcOrd="0" destOrd="0" presId="urn:microsoft.com/office/officeart/2008/layout/HexagonCluster"/>
    <dgm:cxn modelId="{62AA363A-9A98-4CF9-9D85-5D807336A42C}" type="presParOf" srcId="{51096711-5EF2-4B50-B623-6522834886E7}" destId="{C7460642-21D9-436D-99F2-3A5398CB0D2C}" srcOrd="8" destOrd="0" presId="urn:microsoft.com/office/officeart/2008/layout/HexagonCluster"/>
    <dgm:cxn modelId="{33A3A536-EA2D-4932-AEBD-262B4872B362}" type="presParOf" srcId="{C7460642-21D9-436D-99F2-3A5398CB0D2C}" destId="{14EA6A1B-7ECB-4CEB-AE0D-D14E6C6C3886}" srcOrd="0" destOrd="0" presId="urn:microsoft.com/office/officeart/2008/layout/HexagonCluster"/>
    <dgm:cxn modelId="{BA4C0C8E-3427-4470-8DCA-7136CF300199}" type="presParOf" srcId="{51096711-5EF2-4B50-B623-6522834886E7}" destId="{46D41EFC-ED3A-4C31-AD28-BA28AB121EBF}" srcOrd="9" destOrd="0" presId="urn:microsoft.com/office/officeart/2008/layout/HexagonCluster"/>
    <dgm:cxn modelId="{203B85DC-08D8-4246-9F9B-1BB52DA5F22D}" type="presParOf" srcId="{46D41EFC-ED3A-4C31-AD28-BA28AB121EBF}" destId="{8122FB73-29F5-47A7-930D-21442C7ED4B2}" srcOrd="0" destOrd="0" presId="urn:microsoft.com/office/officeart/2008/layout/HexagonCluster"/>
    <dgm:cxn modelId="{AC1C2A5D-34E5-4AAB-8A5E-4213017D3BBE}" type="presParOf" srcId="{51096711-5EF2-4B50-B623-6522834886E7}" destId="{AD7146EF-A212-4947-89CD-B141FF314C29}" srcOrd="10" destOrd="0" presId="urn:microsoft.com/office/officeart/2008/layout/HexagonCluster"/>
    <dgm:cxn modelId="{2AC7BF72-4A57-4D48-993B-61A32513DE75}" type="presParOf" srcId="{AD7146EF-A212-4947-89CD-B141FF314C29}" destId="{F0A8B141-6BA9-4215-BE09-872CA369C9BD}" srcOrd="0" destOrd="0" presId="urn:microsoft.com/office/officeart/2008/layout/HexagonCluster"/>
    <dgm:cxn modelId="{4FC98A10-A1A0-43DE-8E47-4A6D068A7171}" type="presParOf" srcId="{51096711-5EF2-4B50-B623-6522834886E7}" destId="{AF1BE25E-E42E-4FBA-A489-BDEF850528C8}" srcOrd="11" destOrd="0" presId="urn:microsoft.com/office/officeart/2008/layout/HexagonCluster"/>
    <dgm:cxn modelId="{256A0D5C-5DD7-4D6A-BB67-A93967D25C54}" type="presParOf" srcId="{AF1BE25E-E42E-4FBA-A489-BDEF850528C8}" destId="{F7BE7FEB-98C5-49CA-88F9-4C464140322E}" srcOrd="0" destOrd="0" presId="urn:microsoft.com/office/officeart/2008/layout/HexagonCluster"/>
    <dgm:cxn modelId="{46EC739F-79B0-4358-8AE1-6853D4B7BF0D}" type="presParOf" srcId="{51096711-5EF2-4B50-B623-6522834886E7}" destId="{EDBAC8BE-9CA5-4DE5-B0F4-CAD7195E8C28}" srcOrd="12" destOrd="0" presId="urn:microsoft.com/office/officeart/2008/layout/HexagonCluster"/>
    <dgm:cxn modelId="{70A44578-89EA-4D33-B113-74FDFD6924B3}" type="presParOf" srcId="{EDBAC8BE-9CA5-4DE5-B0F4-CAD7195E8C28}" destId="{7AA469A0-8540-4F28-A256-6EE113D76802}" srcOrd="0" destOrd="0" presId="urn:microsoft.com/office/officeart/2008/layout/HexagonCluster"/>
    <dgm:cxn modelId="{8219B6D9-F008-4E84-9C52-05AAF140DF1D}" type="presParOf" srcId="{51096711-5EF2-4B50-B623-6522834886E7}" destId="{3552737B-E150-43ED-AE1A-EDCAC51B86DF}" srcOrd="13" destOrd="0" presId="urn:microsoft.com/office/officeart/2008/layout/HexagonCluster"/>
    <dgm:cxn modelId="{7A1748DC-EADD-4F71-9A38-88D74A1F7F45}" type="presParOf" srcId="{3552737B-E150-43ED-AE1A-EDCAC51B86DF}" destId="{750D4E7C-DB88-4238-BC40-38588F5D74DE}" srcOrd="0" destOrd="0" presId="urn:microsoft.com/office/officeart/2008/layout/HexagonCluster"/>
    <dgm:cxn modelId="{DEE9C1F3-8727-4F88-9C55-64C5AA52DC15}" type="presParOf" srcId="{51096711-5EF2-4B50-B623-6522834886E7}" destId="{0E99D91D-F454-4D94-B6AE-5D3812AB5834}" srcOrd="14" destOrd="0" presId="urn:microsoft.com/office/officeart/2008/layout/HexagonCluster"/>
    <dgm:cxn modelId="{9E63E020-2730-4853-B168-869A96CFB39A}" type="presParOf" srcId="{0E99D91D-F454-4D94-B6AE-5D3812AB5834}" destId="{081FF9C9-1F3C-4220-9889-2CB6786B2A8E}" srcOrd="0" destOrd="0" presId="urn:microsoft.com/office/officeart/2008/layout/HexagonCluster"/>
    <dgm:cxn modelId="{96336E62-19B9-4310-8C26-7D45603DA63F}" type="presParOf" srcId="{51096711-5EF2-4B50-B623-6522834886E7}" destId="{06EF1ADF-8483-49A2-816A-B164E7981E78}" srcOrd="15" destOrd="0" presId="urn:microsoft.com/office/officeart/2008/layout/HexagonCluster"/>
    <dgm:cxn modelId="{2BBFC69E-9571-45AF-A45B-359CB304EC9D}" type="presParOf" srcId="{06EF1ADF-8483-49A2-816A-B164E7981E78}" destId="{31D7D417-80FF-4A2F-A4CA-86EB2664F13B}" srcOrd="0" destOrd="0" presId="urn:microsoft.com/office/officeart/2008/layout/HexagonCluster"/>
    <dgm:cxn modelId="{6235694B-B413-42B6-871B-0A4A25BBA20F}" type="presParOf" srcId="{51096711-5EF2-4B50-B623-6522834886E7}" destId="{83E69B61-82D4-4B35-BEF9-07ADB4659DA2}" srcOrd="16" destOrd="0" presId="urn:microsoft.com/office/officeart/2008/layout/HexagonCluster"/>
    <dgm:cxn modelId="{D692812C-CE5C-4ED3-8696-4273730D2650}" type="presParOf" srcId="{83E69B61-82D4-4B35-BEF9-07ADB4659DA2}" destId="{5ED90209-B19C-4C0A-9AD8-BBA4E96D4677}" srcOrd="0" destOrd="0" presId="urn:microsoft.com/office/officeart/2008/layout/HexagonCluster"/>
    <dgm:cxn modelId="{18FF843A-DAA3-44C3-BE46-A776A891FB87}" type="presParOf" srcId="{51096711-5EF2-4B50-B623-6522834886E7}" destId="{E7C93AE7-3582-40C4-A09F-3E843BE601BC}" srcOrd="17" destOrd="0" presId="urn:microsoft.com/office/officeart/2008/layout/HexagonCluster"/>
    <dgm:cxn modelId="{50241B9B-415E-438F-9039-CF429D8A9F58}" type="presParOf" srcId="{E7C93AE7-3582-40C4-A09F-3E843BE601BC}" destId="{CD2DB38F-D183-4988-B72B-368178B3FE2F}" srcOrd="0" destOrd="0" presId="urn:microsoft.com/office/officeart/2008/layout/HexagonCluster"/>
    <dgm:cxn modelId="{CB3BE9D3-0693-4F5B-892B-402DF4677F0A}" type="presParOf" srcId="{51096711-5EF2-4B50-B623-6522834886E7}" destId="{BC480DDB-A7DC-4AF6-86A7-536D44CA1FCB}" srcOrd="18" destOrd="0" presId="urn:microsoft.com/office/officeart/2008/layout/HexagonCluster"/>
    <dgm:cxn modelId="{9C3E3F68-40C7-425F-B30A-03D6E582B0FB}" type="presParOf" srcId="{BC480DDB-A7DC-4AF6-86A7-536D44CA1FCB}" destId="{7DCCFC41-82AA-46CA-B64A-7A3F2A5ECBC2}" srcOrd="0" destOrd="0" presId="urn:microsoft.com/office/officeart/2008/layout/HexagonCluster"/>
    <dgm:cxn modelId="{42CD785C-34A9-481D-AC54-37BF1EFFAB48}" type="presParOf" srcId="{51096711-5EF2-4B50-B623-6522834886E7}" destId="{780B4A04-B25A-49F6-8119-2B578104458C}" srcOrd="19" destOrd="0" presId="urn:microsoft.com/office/officeart/2008/layout/HexagonCluster"/>
    <dgm:cxn modelId="{484A99FA-7EF1-4876-9FE6-121C407FC185}" type="presParOf" srcId="{780B4A04-B25A-49F6-8119-2B578104458C}" destId="{4591F6C5-F526-41B3-AFCC-C564D2656044}" srcOrd="0" destOrd="0" presId="urn:microsoft.com/office/officeart/2008/layout/HexagonCluster"/>
    <dgm:cxn modelId="{B328EA75-BDFE-432F-B2C6-F8C3E2E503C8}" type="presParOf" srcId="{51096711-5EF2-4B50-B623-6522834886E7}" destId="{4B84D541-68C6-4F6A-8EE5-70E2D83381F3}" srcOrd="20" destOrd="0" presId="urn:microsoft.com/office/officeart/2008/layout/HexagonCluster"/>
    <dgm:cxn modelId="{9C67E98E-B37E-40EE-9F34-A686D99303DA}" type="presParOf" srcId="{4B84D541-68C6-4F6A-8EE5-70E2D83381F3}" destId="{9B3E65D1-6EB3-4630-B3BE-306D26C8FBBB}" srcOrd="0" destOrd="0" presId="urn:microsoft.com/office/officeart/2008/layout/HexagonCluster"/>
    <dgm:cxn modelId="{29E2732F-79F0-47E7-8B5E-96703F66851B}" type="presParOf" srcId="{51096711-5EF2-4B50-B623-6522834886E7}" destId="{80682620-717B-4334-B148-BD071DE8A103}" srcOrd="21" destOrd="0" presId="urn:microsoft.com/office/officeart/2008/layout/HexagonCluster"/>
    <dgm:cxn modelId="{D569DD73-D8A5-481F-A599-1CDE466FF98C}" type="presParOf" srcId="{80682620-717B-4334-B148-BD071DE8A103}" destId="{BC808921-537A-42B3-9621-CE047AB0B128}" srcOrd="0" destOrd="0" presId="urn:microsoft.com/office/officeart/2008/layout/HexagonCluster"/>
    <dgm:cxn modelId="{ACDF7C40-0ABB-4EAF-B2C1-7979439BD4D8}" type="presParOf" srcId="{51096711-5EF2-4B50-B623-6522834886E7}" destId="{D008293A-933E-4A43-927E-62575322D43A}" srcOrd="22" destOrd="0" presId="urn:microsoft.com/office/officeart/2008/layout/HexagonCluster"/>
    <dgm:cxn modelId="{1B69B958-B811-495B-A64D-F64A6F069FBE}" type="presParOf" srcId="{D008293A-933E-4A43-927E-62575322D43A}" destId="{075640F8-89F8-46B6-B06D-D9D6E4AAEBF9}" srcOrd="0" destOrd="0" presId="urn:microsoft.com/office/officeart/2008/layout/HexagonCluster"/>
    <dgm:cxn modelId="{49C9B6ED-F9F8-4534-8F17-3991773BDA5D}" type="presParOf" srcId="{51096711-5EF2-4B50-B623-6522834886E7}" destId="{CF00A9C2-F558-4E88-A2C3-9A8D3835F3F5}" srcOrd="23" destOrd="0" presId="urn:microsoft.com/office/officeart/2008/layout/HexagonCluster"/>
    <dgm:cxn modelId="{EAF77634-16B3-409F-B1CC-DE92363F530C}" type="presParOf" srcId="{CF00A9C2-F558-4E88-A2C3-9A8D3835F3F5}" destId="{843077E8-7696-4EFA-9834-AAB51E8DE17E}" srcOrd="0" destOrd="0" presId="urn:microsoft.com/office/officeart/2008/layout/HexagonCluster"/>
    <dgm:cxn modelId="{7556C324-B3C2-4E99-8EBC-15BA18913F71}" type="presParOf" srcId="{51096711-5EF2-4B50-B623-6522834886E7}" destId="{1E8CF803-6DC2-4517-9D9A-A9DDD1F618C4}" srcOrd="24" destOrd="0" presId="urn:microsoft.com/office/officeart/2008/layout/HexagonCluster"/>
    <dgm:cxn modelId="{8268FE43-8C79-4F45-963F-4D90F7FB5F94}" type="presParOf" srcId="{1E8CF803-6DC2-4517-9D9A-A9DDD1F618C4}" destId="{A1C7B4DF-2F97-48DD-98A2-79BE7EC83AF6}" srcOrd="0" destOrd="0" presId="urn:microsoft.com/office/officeart/2008/layout/HexagonCluster"/>
    <dgm:cxn modelId="{EFA4EF0A-3DDB-48ED-B947-D22C87F28043}" type="presParOf" srcId="{51096711-5EF2-4B50-B623-6522834886E7}" destId="{CA5C3CFF-1163-4196-8C20-F889D6950ACA}" srcOrd="25" destOrd="0" presId="urn:microsoft.com/office/officeart/2008/layout/HexagonCluster"/>
    <dgm:cxn modelId="{DB7A5023-B7FE-4905-BF62-9C35C2604342}" type="presParOf" srcId="{CA5C3CFF-1163-4196-8C20-F889D6950ACA}" destId="{8B8F8F13-DD42-4488-9967-7FBE6041B9D6}" srcOrd="0" destOrd="0" presId="urn:microsoft.com/office/officeart/2008/layout/HexagonCluster"/>
    <dgm:cxn modelId="{2C18D4DA-8738-4932-94ED-C1082B2BE711}" type="presParOf" srcId="{51096711-5EF2-4B50-B623-6522834886E7}" destId="{378DAF08-DFD5-4EC5-8C82-6C8A7E613D77}" srcOrd="26" destOrd="0" presId="urn:microsoft.com/office/officeart/2008/layout/HexagonCluster"/>
    <dgm:cxn modelId="{C2D9113F-5042-46C1-8006-076F5E6BD856}" type="presParOf" srcId="{378DAF08-DFD5-4EC5-8C82-6C8A7E613D77}" destId="{921ECF4B-7A69-4435-9562-56D083FFCC72}" srcOrd="0" destOrd="0" presId="urn:microsoft.com/office/officeart/2008/layout/HexagonCluster"/>
    <dgm:cxn modelId="{24F99860-D219-4DC8-8BBD-98183F0AAE88}" type="presParOf" srcId="{51096711-5EF2-4B50-B623-6522834886E7}" destId="{4C12D505-1138-470D-909A-EBFDB2EC0BAE}" srcOrd="27" destOrd="0" presId="urn:microsoft.com/office/officeart/2008/layout/HexagonCluster"/>
    <dgm:cxn modelId="{B28EA103-6D80-41A9-9B0F-BFB5791D39F7}" type="presParOf" srcId="{4C12D505-1138-470D-909A-EBFDB2EC0BAE}" destId="{AF445857-CB9E-4EA4-8400-6B70418E429C}" srcOrd="0" destOrd="0" presId="urn:microsoft.com/office/officeart/2008/layout/HexagonCluster"/>
    <dgm:cxn modelId="{68D0B0D5-69E3-4549-8857-D5CB49D906CD}" type="presParOf" srcId="{51096711-5EF2-4B50-B623-6522834886E7}" destId="{D2C807E2-3556-4C9D-B701-153000E04DD1}" srcOrd="28" destOrd="0" presId="urn:microsoft.com/office/officeart/2008/layout/HexagonCluster"/>
    <dgm:cxn modelId="{C85D9A74-AC3C-46E8-994C-4A31EEAA04A9}" type="presParOf" srcId="{D2C807E2-3556-4C9D-B701-153000E04DD1}" destId="{DC62BDD3-5713-4FD6-9C57-EA8F4A1C8CB5}" srcOrd="0" destOrd="0" presId="urn:microsoft.com/office/officeart/2008/layout/HexagonCluster"/>
    <dgm:cxn modelId="{0DA174D9-1B7C-4409-BC70-FC744C319B11}" type="presParOf" srcId="{51096711-5EF2-4B50-B623-6522834886E7}" destId="{4C83E37C-AA91-4155-8954-CDFB140104B6}" srcOrd="29" destOrd="0" presId="urn:microsoft.com/office/officeart/2008/layout/HexagonCluster"/>
    <dgm:cxn modelId="{30179060-4F24-4BC5-9ED5-6F418A94075A}" type="presParOf" srcId="{4C83E37C-AA91-4155-8954-CDFB140104B6}" destId="{A23E788F-6631-4482-A1BA-5E3CFDEEB4C0}" srcOrd="0" destOrd="0" presId="urn:microsoft.com/office/officeart/2008/layout/HexagonCluster"/>
    <dgm:cxn modelId="{1653F682-FC48-4659-8F44-10D3122FF22D}" type="presParOf" srcId="{51096711-5EF2-4B50-B623-6522834886E7}" destId="{4EE883C8-52A4-4B3F-B2BF-E0D6D4FC4AA9}" srcOrd="30" destOrd="0" presId="urn:microsoft.com/office/officeart/2008/layout/HexagonCluster"/>
    <dgm:cxn modelId="{B9D2BD71-3C5B-4DB5-AC35-989CDD62C1D9}" type="presParOf" srcId="{4EE883C8-52A4-4B3F-B2BF-E0D6D4FC4AA9}" destId="{A656DE51-D98B-4650-9E5B-D7631532F7DF}" srcOrd="0" destOrd="0" presId="urn:microsoft.com/office/officeart/2008/layout/HexagonCluster"/>
    <dgm:cxn modelId="{2BE4B4D8-2DD7-44B7-B4EE-73E0DDC6FFD8}" type="presParOf" srcId="{51096711-5EF2-4B50-B623-6522834886E7}" destId="{140E5823-8B80-452E-BAEF-0CCE25C626E2}" srcOrd="31" destOrd="0" presId="urn:microsoft.com/office/officeart/2008/layout/HexagonCluster"/>
    <dgm:cxn modelId="{95201DF9-3579-43D0-A11B-C0F579815327}" type="presParOf" srcId="{140E5823-8B80-452E-BAEF-0CCE25C626E2}" destId="{1FA51016-86B7-471A-973B-A4D4B62540E9}" srcOrd="0" destOrd="0" presId="urn:microsoft.com/office/officeart/2008/layout/HexagonCluster"/>
    <dgm:cxn modelId="{CE9FD5C0-13DA-44EC-BA63-7CC6B71D8C57}" type="presParOf" srcId="{51096711-5EF2-4B50-B623-6522834886E7}" destId="{962398E4-6243-4E8A-B594-B7674411FA47}" srcOrd="32" destOrd="0" presId="urn:microsoft.com/office/officeart/2008/layout/HexagonCluster"/>
    <dgm:cxn modelId="{9928BDA1-03E4-49AC-A355-5DD5006189C4}" type="presParOf" srcId="{962398E4-6243-4E8A-B594-B7674411FA47}" destId="{9C5A1A0D-B015-4726-80AF-974C8BA9DBC8}" srcOrd="0" destOrd="0" presId="urn:microsoft.com/office/officeart/2008/layout/HexagonCluster"/>
    <dgm:cxn modelId="{F6AE5233-66DF-457E-A22C-32FA1841E01E}" type="presParOf" srcId="{51096711-5EF2-4B50-B623-6522834886E7}" destId="{6C190DDE-DE4C-43A6-A3F6-419B86909DD0}" srcOrd="33" destOrd="0" presId="urn:microsoft.com/office/officeart/2008/layout/HexagonCluster"/>
    <dgm:cxn modelId="{7ADE34C3-F0C9-4618-A0A1-47CE802052AB}" type="presParOf" srcId="{6C190DDE-DE4C-43A6-A3F6-419B86909DD0}" destId="{5B6B8514-C299-417B-A46A-A54C07349994}" srcOrd="0" destOrd="0" presId="urn:microsoft.com/office/officeart/2008/layout/HexagonCluster"/>
    <dgm:cxn modelId="{06320662-34A0-4DF5-9162-0F283FCC4151}" type="presParOf" srcId="{51096711-5EF2-4B50-B623-6522834886E7}" destId="{C4ECFEB2-6411-457D-B96A-B918C6C38F82}" srcOrd="34" destOrd="0" presId="urn:microsoft.com/office/officeart/2008/layout/HexagonCluster"/>
    <dgm:cxn modelId="{F7E1F9D3-5907-4C9E-8476-8B1C078EC6F9}" type="presParOf" srcId="{C4ECFEB2-6411-457D-B96A-B918C6C38F82}" destId="{C48CE5B2-0D85-4789-9BD5-5D260DB206F6}" srcOrd="0" destOrd="0" presId="urn:microsoft.com/office/officeart/2008/layout/HexagonCluster"/>
    <dgm:cxn modelId="{771EADD2-6C47-4377-BF1C-02F440203AE6}" type="presParOf" srcId="{51096711-5EF2-4B50-B623-6522834886E7}" destId="{E394910E-661C-4CF2-87F6-613A241BB75D}" srcOrd="35" destOrd="0" presId="urn:microsoft.com/office/officeart/2008/layout/HexagonCluster"/>
    <dgm:cxn modelId="{1B5090CD-EBFB-4AAB-8EF6-844CD48871D9}" type="presParOf" srcId="{E394910E-661C-4CF2-87F6-613A241BB75D}" destId="{F8AB9B4E-450A-4BA2-919D-845E4D52A57D}" srcOrd="0" destOrd="0" presId="urn:microsoft.com/office/officeart/2008/layout/HexagonCluster"/>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DB3DD-9929-47BF-95DE-6690578F72D6}">
      <dsp:nvSpPr>
        <dsp:cNvPr id="0" name=""/>
        <dsp:cNvSpPr/>
      </dsp:nvSpPr>
      <dsp:spPr>
        <a:xfrm>
          <a:off x="1371519" y="2756098"/>
          <a:ext cx="1594539" cy="1368701"/>
        </a:xfrm>
        <a:prstGeom prst="hexagon">
          <a:avLst>
            <a:gd name="adj" fmla="val 25000"/>
            <a:gd name="vf" fmla="val 115470"/>
          </a:avLst>
        </a:prstGeom>
        <a:solidFill>
          <a:srgbClr val="3868A3"/>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Batteries action plan</a:t>
          </a:r>
          <a:endParaRPr lang="en-US" sz="1300" b="1" kern="1200" dirty="0"/>
        </a:p>
      </dsp:txBody>
      <dsp:txXfrm>
        <a:off x="1618456" y="2968060"/>
        <a:ext cx="1100665" cy="944777"/>
      </dsp:txXfrm>
    </dsp:sp>
    <dsp:sp modelId="{6B657130-BE6D-420C-92BE-47B45BE4B5CE}">
      <dsp:nvSpPr>
        <dsp:cNvPr id="0" name=""/>
        <dsp:cNvSpPr/>
      </dsp:nvSpPr>
      <dsp:spPr>
        <a:xfrm>
          <a:off x="1409835" y="3368262"/>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D780DF51-A8CF-4340-AAB5-BA98C7CEA160}">
      <dsp:nvSpPr>
        <dsp:cNvPr id="0" name=""/>
        <dsp:cNvSpPr/>
      </dsp:nvSpPr>
      <dsp:spPr>
        <a:xfrm>
          <a:off x="0" y="1999560"/>
          <a:ext cx="1594539" cy="1368701"/>
        </a:xfrm>
        <a:prstGeom prst="hexagon">
          <a:avLst>
            <a:gd name="adj" fmla="val 25000"/>
            <a:gd name="vf" fmla="val 115470"/>
          </a:avLst>
        </a:prstGeom>
        <a:blipFill dpi="0" rotWithShape="1">
          <a:blip xmlns:r="http://schemas.openxmlformats.org/officeDocument/2006/relationships" r:embed="rId1">
            <a:alphaModFix amt="80000"/>
          </a:blip>
          <a:srcRect/>
          <a:stretch>
            <a:fillRect l="-1143" r="-1143"/>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873C5017-11FF-474F-9B1B-EA758FC1DC7B}">
      <dsp:nvSpPr>
        <dsp:cNvPr id="0" name=""/>
        <dsp:cNvSpPr/>
      </dsp:nvSpPr>
      <dsp:spPr>
        <a:xfrm>
          <a:off x="1091517" y="3186631"/>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CFE86C79-4F87-4FB4-8793-2291EE3826F2}">
      <dsp:nvSpPr>
        <dsp:cNvPr id="0" name=""/>
        <dsp:cNvSpPr/>
      </dsp:nvSpPr>
      <dsp:spPr>
        <a:xfrm>
          <a:off x="2744021" y="1995421"/>
          <a:ext cx="1594539" cy="1368701"/>
        </a:xfrm>
        <a:prstGeom prst="hexagon">
          <a:avLst>
            <a:gd name="adj" fmla="val 25000"/>
            <a:gd name="vf" fmla="val 115470"/>
          </a:avLst>
        </a:prstGeom>
        <a:solidFill>
          <a:srgbClr val="797979"/>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Critical Raw Materials 2020</a:t>
          </a:r>
          <a:endParaRPr lang="en-US" sz="1300" b="1" kern="1200" dirty="0"/>
        </a:p>
      </dsp:txBody>
      <dsp:txXfrm>
        <a:off x="2990958" y="2207383"/>
        <a:ext cx="1100665" cy="944777"/>
      </dsp:txXfrm>
    </dsp:sp>
    <dsp:sp modelId="{5272DC3B-DA45-46AB-AC4C-CB5A57D9CA50}">
      <dsp:nvSpPr>
        <dsp:cNvPr id="0" name=""/>
        <dsp:cNvSpPr/>
      </dsp:nvSpPr>
      <dsp:spPr>
        <a:xfrm>
          <a:off x="3841434" y="3179387"/>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72A790B5-FAC7-4DC9-86DE-6D869BAF5EB0}">
      <dsp:nvSpPr>
        <dsp:cNvPr id="0" name=""/>
        <dsp:cNvSpPr/>
      </dsp:nvSpPr>
      <dsp:spPr>
        <a:xfrm>
          <a:off x="4115541" y="2753511"/>
          <a:ext cx="1594539" cy="1368701"/>
        </a:xfrm>
        <a:prstGeom prst="hexagon">
          <a:avLst>
            <a:gd name="adj" fmla="val 25000"/>
            <a:gd name="vf" fmla="val 115470"/>
          </a:avLst>
        </a:prstGeom>
        <a:blipFill dpi="0" rotWithShape="1">
          <a:blip xmlns:r="http://schemas.openxmlformats.org/officeDocument/2006/relationships" r:embed="rId2" cstate="print">
            <a:alphaModFix amt="55000"/>
            <a:extLst>
              <a:ext uri="{28A0092B-C50C-407E-A947-70E740481C1C}">
                <a14:useLocalDpi xmlns:a14="http://schemas.microsoft.com/office/drawing/2010/main" val="0"/>
              </a:ext>
            </a:extLst>
          </a:blip>
          <a:srcRect/>
          <a:stretch>
            <a:fillRect l="-7159" t="9695" r="10891" b="-25352"/>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CF1A8B6C-7248-49E6-A663-35F5570741A7}">
      <dsp:nvSpPr>
        <dsp:cNvPr id="0" name=""/>
        <dsp:cNvSpPr/>
      </dsp:nvSpPr>
      <dsp:spPr>
        <a:xfrm>
          <a:off x="4153857" y="3362570"/>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14EA6A1B-7ECB-4CEB-AE0D-D14E6C6C3886}">
      <dsp:nvSpPr>
        <dsp:cNvPr id="0" name=""/>
        <dsp:cNvSpPr/>
      </dsp:nvSpPr>
      <dsp:spPr>
        <a:xfrm>
          <a:off x="1371519" y="1243023"/>
          <a:ext cx="1594539" cy="1368701"/>
        </a:xfrm>
        <a:prstGeom prst="hexagon">
          <a:avLst>
            <a:gd name="adj" fmla="val 25000"/>
            <a:gd name="vf" fmla="val 115470"/>
          </a:avLst>
        </a:prstGeom>
        <a:solidFill>
          <a:srgbClr val="D5BB48"/>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Circular Economy Action Plan</a:t>
          </a:r>
          <a:endParaRPr lang="en-US" sz="1300" b="1" kern="1200" dirty="0"/>
        </a:p>
      </dsp:txBody>
      <dsp:txXfrm>
        <a:off x="1618456" y="1454985"/>
        <a:ext cx="1100665" cy="944777"/>
      </dsp:txXfrm>
    </dsp:sp>
    <dsp:sp modelId="{8122FB73-29F5-47A7-930D-21442C7ED4B2}">
      <dsp:nvSpPr>
        <dsp:cNvPr id="0" name=""/>
        <dsp:cNvSpPr/>
      </dsp:nvSpPr>
      <dsp:spPr>
        <a:xfrm>
          <a:off x="2457142" y="1261652"/>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F0A8B141-6BA9-4215-BE09-872CA369C9BD}">
      <dsp:nvSpPr>
        <dsp:cNvPr id="0" name=""/>
        <dsp:cNvSpPr/>
      </dsp:nvSpPr>
      <dsp:spPr>
        <a:xfrm>
          <a:off x="2744021" y="481828"/>
          <a:ext cx="1594539" cy="1368701"/>
        </a:xfrm>
        <a:prstGeom prst="hexagon">
          <a:avLst>
            <a:gd name="adj" fmla="val 25000"/>
            <a:gd name="vf" fmla="val 115470"/>
          </a:avLst>
        </a:prstGeom>
        <a:blipFill dpi="0" rotWithShape="1">
          <a:blip xmlns:r="http://schemas.openxmlformats.org/officeDocument/2006/relationships" r:embed="rId3">
            <a:alphaModFix amt="73000"/>
          </a:blip>
          <a:srcRect/>
          <a:stretch>
            <a:fillRect l="-8658" t="-11332" r="-20704" b="-4326"/>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F7BE7FEB-98C5-49CA-88F9-4C464140322E}">
      <dsp:nvSpPr>
        <dsp:cNvPr id="0" name=""/>
        <dsp:cNvSpPr/>
      </dsp:nvSpPr>
      <dsp:spPr>
        <a:xfrm>
          <a:off x="2789215" y="1088300"/>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7AA469A0-8540-4F28-A256-6EE113D76802}">
      <dsp:nvSpPr>
        <dsp:cNvPr id="0" name=""/>
        <dsp:cNvSpPr/>
      </dsp:nvSpPr>
      <dsp:spPr>
        <a:xfrm>
          <a:off x="4115541" y="1239918"/>
          <a:ext cx="1594539" cy="1368701"/>
        </a:xfrm>
        <a:prstGeom prst="hexagon">
          <a:avLst>
            <a:gd name="adj" fmla="val 25000"/>
            <a:gd name="vf" fmla="val 115470"/>
          </a:avLst>
        </a:prstGeom>
        <a:solidFill>
          <a:srgbClr val="98C853"/>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European Innovation Partnership on Raw Materials</a:t>
          </a:r>
          <a:endParaRPr lang="en-US" sz="1300" b="1" kern="1200" dirty="0"/>
        </a:p>
      </dsp:txBody>
      <dsp:txXfrm>
        <a:off x="4362478" y="1451880"/>
        <a:ext cx="1100665" cy="944777"/>
      </dsp:txXfrm>
    </dsp:sp>
    <dsp:sp modelId="{750D4E7C-DB88-4238-BC40-38588F5D74DE}">
      <dsp:nvSpPr>
        <dsp:cNvPr id="0" name=""/>
        <dsp:cNvSpPr/>
      </dsp:nvSpPr>
      <dsp:spPr>
        <a:xfrm>
          <a:off x="5494921" y="1846390"/>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081FF9C9-1F3C-4220-9889-2CB6786B2A8E}">
      <dsp:nvSpPr>
        <dsp:cNvPr id="0" name=""/>
        <dsp:cNvSpPr/>
      </dsp:nvSpPr>
      <dsp:spPr>
        <a:xfrm>
          <a:off x="5487061" y="2009392"/>
          <a:ext cx="1594539" cy="1368701"/>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31D7D417-80FF-4A2F-A4CA-86EB2664F13B}">
      <dsp:nvSpPr>
        <dsp:cNvPr id="0" name=""/>
        <dsp:cNvSpPr/>
      </dsp:nvSpPr>
      <dsp:spPr>
        <a:xfrm>
          <a:off x="5797520" y="2034231"/>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5ED90209-B19C-4C0A-9AD8-BBA4E96D4677}">
      <dsp:nvSpPr>
        <dsp:cNvPr id="0" name=""/>
        <dsp:cNvSpPr/>
      </dsp:nvSpPr>
      <dsp:spPr>
        <a:xfrm>
          <a:off x="5487061" y="496317"/>
          <a:ext cx="1594539" cy="1368701"/>
        </a:xfrm>
        <a:prstGeom prst="hexagon">
          <a:avLst>
            <a:gd name="adj" fmla="val 25000"/>
            <a:gd name="vf" fmla="val 115470"/>
          </a:avLst>
        </a:prstGeom>
        <a:solidFill>
          <a:srgbClr val="3288DB"/>
        </a:solidFill>
        <a:ln w="25400" cap="flat" cmpd="sng" algn="ctr">
          <a:solidFill>
            <a:schemeClr val="accent6">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Research and Innovation</a:t>
          </a:r>
          <a:endParaRPr lang="en-US" sz="1300" b="1" kern="1200" dirty="0"/>
        </a:p>
      </dsp:txBody>
      <dsp:txXfrm>
        <a:off x="5733998" y="708279"/>
        <a:ext cx="1100665" cy="944777"/>
      </dsp:txXfrm>
    </dsp:sp>
    <dsp:sp modelId="{CD2DB38F-D183-4988-B72B-368178B3FE2F}">
      <dsp:nvSpPr>
        <dsp:cNvPr id="0" name=""/>
        <dsp:cNvSpPr/>
      </dsp:nvSpPr>
      <dsp:spPr>
        <a:xfrm>
          <a:off x="6866440" y="1110034"/>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CCFC41-82AA-46CA-B64A-7A3F2A5ECBC2}">
      <dsp:nvSpPr>
        <dsp:cNvPr id="0" name=""/>
        <dsp:cNvSpPr/>
      </dsp:nvSpPr>
      <dsp:spPr>
        <a:xfrm>
          <a:off x="6859563" y="1260099"/>
          <a:ext cx="1594539" cy="1368701"/>
        </a:xfrm>
        <a:prstGeom prst="hexagon">
          <a:avLst>
            <a:gd name="adj" fmla="val 25000"/>
            <a:gd name="vf" fmla="val 115470"/>
          </a:avLst>
        </a:prstGeom>
        <a:blipFill rotWithShape="1">
          <a:blip xmlns:r="http://schemas.openxmlformats.org/officeDocument/2006/relationships" r:embed="rId5"/>
          <a:stretch>
            <a:fillRect/>
          </a:stretch>
        </a:blipFill>
        <a:ln w="25400" cap="flat" cmpd="sng" algn="ctr">
          <a:solidFill>
            <a:schemeClr val="accent6">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4591F6C5-F526-41B3-AFCC-C564D2656044}">
      <dsp:nvSpPr>
        <dsp:cNvPr id="0" name=""/>
        <dsp:cNvSpPr/>
      </dsp:nvSpPr>
      <dsp:spPr>
        <a:xfrm>
          <a:off x="7176899" y="1290630"/>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3E65D1-6EB3-4630-B3BE-306D26C8FBBB}">
      <dsp:nvSpPr>
        <dsp:cNvPr id="0" name=""/>
        <dsp:cNvSpPr/>
      </dsp:nvSpPr>
      <dsp:spPr>
        <a:xfrm>
          <a:off x="6859563" y="2771105"/>
          <a:ext cx="1594539" cy="1368701"/>
        </a:xfrm>
        <a:prstGeom prst="hexagon">
          <a:avLst>
            <a:gd name="adj" fmla="val 25000"/>
            <a:gd name="vf" fmla="val 115470"/>
          </a:avLst>
        </a:prstGeom>
        <a:solidFill>
          <a:srgbClr val="777A3D"/>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Emissions neutral Europe – vision 2050</a:t>
          </a:r>
          <a:endParaRPr lang="en-US" sz="1300" b="1" kern="1200" dirty="0"/>
        </a:p>
      </dsp:txBody>
      <dsp:txXfrm>
        <a:off x="7106500" y="2983067"/>
        <a:ext cx="1100665" cy="944777"/>
      </dsp:txXfrm>
    </dsp:sp>
    <dsp:sp modelId="{BC808921-537A-42B3-9621-CE047AB0B128}">
      <dsp:nvSpPr>
        <dsp:cNvPr id="0" name=""/>
        <dsp:cNvSpPr/>
      </dsp:nvSpPr>
      <dsp:spPr>
        <a:xfrm>
          <a:off x="7174934" y="3970077"/>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075640F8-89F8-46B6-B06D-D9D6E4AAEBF9}">
      <dsp:nvSpPr>
        <dsp:cNvPr id="0" name=""/>
        <dsp:cNvSpPr/>
      </dsp:nvSpPr>
      <dsp:spPr>
        <a:xfrm>
          <a:off x="5487061" y="3520398"/>
          <a:ext cx="1594539" cy="1368701"/>
        </a:xfrm>
        <a:prstGeom prst="hexagon">
          <a:avLst>
            <a:gd name="adj" fmla="val 25000"/>
            <a:gd name="vf" fmla="val 115470"/>
          </a:avLst>
        </a:prstGeom>
        <a:blipFill dpi="0" rotWithShape="1">
          <a:blip xmlns:r="http://schemas.openxmlformats.org/officeDocument/2006/relationships" r:embed="rId6" cstate="print">
            <a:alphaModFix amt="89000"/>
            <a:extLst>
              <a:ext uri="{28A0092B-C50C-407E-A947-70E740481C1C}">
                <a14:useLocalDpi xmlns:a14="http://schemas.microsoft.com/office/drawing/2010/main" val="0"/>
              </a:ext>
            </a:extLst>
          </a:blip>
          <a:srcRect/>
          <a:stretch>
            <a:fillRect l="1866" t="933" r="1866" b="933"/>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843077E8-7696-4EFA-9834-AAB51E8DE17E}">
      <dsp:nvSpPr>
        <dsp:cNvPr id="0" name=""/>
        <dsp:cNvSpPr/>
      </dsp:nvSpPr>
      <dsp:spPr>
        <a:xfrm>
          <a:off x="6879212" y="4121178"/>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A1C7B4DF-2F97-48DD-98A2-79BE7EC83AF6}">
      <dsp:nvSpPr>
        <dsp:cNvPr id="0" name=""/>
        <dsp:cNvSpPr/>
      </dsp:nvSpPr>
      <dsp:spPr>
        <a:xfrm>
          <a:off x="2743039" y="3512118"/>
          <a:ext cx="1594539" cy="1368701"/>
        </a:xfrm>
        <a:prstGeom prst="hexagon">
          <a:avLst>
            <a:gd name="adj" fmla="val 25000"/>
            <a:gd name="vf" fmla="val 115470"/>
          </a:avLst>
        </a:prstGeom>
        <a:solidFill>
          <a:srgbClr val="F37B28"/>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Framework conditions for primary raw materials</a:t>
          </a:r>
          <a:endParaRPr lang="en-US" sz="1300" b="1" kern="1200" dirty="0"/>
        </a:p>
      </dsp:txBody>
      <dsp:txXfrm>
        <a:off x="2989976" y="3724080"/>
        <a:ext cx="1100665" cy="944777"/>
      </dsp:txXfrm>
    </dsp:sp>
    <dsp:sp modelId="{8B8F8F13-DD42-4488-9967-7FBE6041B9D6}">
      <dsp:nvSpPr>
        <dsp:cNvPr id="0" name=""/>
        <dsp:cNvSpPr/>
      </dsp:nvSpPr>
      <dsp:spPr>
        <a:xfrm>
          <a:off x="2788232" y="4118590"/>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921ECF4B-7A69-4435-9562-56D083FFCC72}">
      <dsp:nvSpPr>
        <dsp:cNvPr id="0" name=""/>
        <dsp:cNvSpPr/>
      </dsp:nvSpPr>
      <dsp:spPr>
        <a:xfrm>
          <a:off x="1370537" y="4272796"/>
          <a:ext cx="1594539" cy="1368701"/>
        </a:xfrm>
        <a:prstGeom prst="hexagon">
          <a:avLst>
            <a:gd name="adj" fmla="val 25000"/>
            <a:gd name="vf" fmla="val 115470"/>
          </a:avLst>
        </a:prstGeom>
        <a:blipFill dpi="0" rotWithShape="1">
          <a:blip xmlns:r="http://schemas.openxmlformats.org/officeDocument/2006/relationships" r:embed="rId7" cstate="print">
            <a:alphaModFix amt="74000"/>
            <a:extLst>
              <a:ext uri="{28A0092B-C50C-407E-A947-70E740481C1C}">
                <a14:useLocalDpi xmlns:a14="http://schemas.microsoft.com/office/drawing/2010/main" val="0"/>
              </a:ext>
            </a:extLst>
          </a:blip>
          <a:srcRect/>
          <a:stretch>
            <a:fillRect l="-4151" t="-18343" r="-4151" b="-18343"/>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AF445857-CB9E-4EA4-8400-6B70418E429C}">
      <dsp:nvSpPr>
        <dsp:cNvPr id="0" name=""/>
        <dsp:cNvSpPr/>
      </dsp:nvSpPr>
      <dsp:spPr>
        <a:xfrm>
          <a:off x="2456159" y="4291942"/>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DC62BDD3-5713-4FD6-9C57-EA8F4A1C8CB5}">
      <dsp:nvSpPr>
        <dsp:cNvPr id="0" name=""/>
        <dsp:cNvSpPr/>
      </dsp:nvSpPr>
      <dsp:spPr>
        <a:xfrm>
          <a:off x="8224206" y="3537992"/>
          <a:ext cx="1594539" cy="1368701"/>
        </a:xfrm>
        <a:prstGeom prst="hexagon">
          <a:avLst>
            <a:gd name="adj" fmla="val 25000"/>
            <a:gd name="vf" fmla="val 115470"/>
          </a:avLst>
        </a:prstGeom>
        <a:solidFill>
          <a:srgbClr val="FF8687"/>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Trade</a:t>
          </a:r>
          <a:endParaRPr lang="en-US" sz="1300" b="1" kern="1200" dirty="0"/>
        </a:p>
      </dsp:txBody>
      <dsp:txXfrm>
        <a:off x="8471143" y="3749954"/>
        <a:ext cx="1100665" cy="944777"/>
      </dsp:txXfrm>
    </dsp:sp>
    <dsp:sp modelId="{A23E788F-6631-4482-A1BA-5E3CFDEEB4C0}">
      <dsp:nvSpPr>
        <dsp:cNvPr id="0" name=""/>
        <dsp:cNvSpPr/>
      </dsp:nvSpPr>
      <dsp:spPr>
        <a:xfrm>
          <a:off x="8540559" y="4736964"/>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A656DE51-D98B-4650-9E5B-D7631532F7DF}">
      <dsp:nvSpPr>
        <dsp:cNvPr id="0" name=""/>
        <dsp:cNvSpPr/>
      </dsp:nvSpPr>
      <dsp:spPr>
        <a:xfrm>
          <a:off x="6852686" y="4287802"/>
          <a:ext cx="1594539" cy="1368701"/>
        </a:xfrm>
        <a:prstGeom prst="hexagon">
          <a:avLst>
            <a:gd name="adj" fmla="val 25000"/>
            <a:gd name="vf" fmla="val 115470"/>
          </a:avLst>
        </a:prstGeom>
        <a:blipFill dpi="0" rotWithShape="1">
          <a:blip xmlns:r="http://schemas.openxmlformats.org/officeDocument/2006/relationships" r:embed="rId8">
            <a:alphaModFix amt="67000"/>
          </a:blip>
          <a:srcRect/>
          <a:stretch>
            <a:fillRect l="-32731" r="-32731"/>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1FA51016-86B7-471A-973B-A4D4B62540E9}">
      <dsp:nvSpPr>
        <dsp:cNvPr id="0" name=""/>
        <dsp:cNvSpPr/>
      </dsp:nvSpPr>
      <dsp:spPr>
        <a:xfrm>
          <a:off x="8244837" y="4888582"/>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9C5A1A0D-B015-4726-80AF-974C8BA9DBC8}">
      <dsp:nvSpPr>
        <dsp:cNvPr id="0" name=""/>
        <dsp:cNvSpPr/>
      </dsp:nvSpPr>
      <dsp:spPr>
        <a:xfrm>
          <a:off x="8230100" y="511324"/>
          <a:ext cx="1594539" cy="1368701"/>
        </a:xfrm>
        <a:prstGeom prst="hexagon">
          <a:avLst>
            <a:gd name="adj" fmla="val 25000"/>
            <a:gd name="vf" fmla="val 115470"/>
          </a:avLst>
        </a:prstGeom>
        <a:solidFill>
          <a:srgbClr val="FF9175">
            <a:alpha val="79000"/>
          </a:srgb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sz="1300" b="1" kern="1200" dirty="0" smtClean="0"/>
            <a:t>Raw Materials Scoreboard 2020</a:t>
          </a:r>
          <a:endParaRPr lang="en-US" sz="1300" b="1" kern="1200" dirty="0"/>
        </a:p>
      </dsp:txBody>
      <dsp:txXfrm>
        <a:off x="8477037" y="723286"/>
        <a:ext cx="1100665" cy="944777"/>
      </dsp:txXfrm>
    </dsp:sp>
    <dsp:sp modelId="{5B6B8514-C299-417B-A46A-A54C07349994}">
      <dsp:nvSpPr>
        <dsp:cNvPr id="0" name=""/>
        <dsp:cNvSpPr/>
      </dsp:nvSpPr>
      <dsp:spPr>
        <a:xfrm>
          <a:off x="9333408" y="1714953"/>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C48CE5B2-0D85-4789-9BD5-5D260DB206F6}">
      <dsp:nvSpPr>
        <dsp:cNvPr id="0" name=""/>
        <dsp:cNvSpPr/>
      </dsp:nvSpPr>
      <dsp:spPr>
        <a:xfrm>
          <a:off x="8230100" y="2022329"/>
          <a:ext cx="1594539" cy="1368701"/>
        </a:xfrm>
        <a:prstGeom prst="hexagon">
          <a:avLst>
            <a:gd name="adj" fmla="val 25000"/>
            <a:gd name="vf" fmla="val 115470"/>
          </a:avLst>
        </a:prstGeom>
        <a:blipFill dpi="0" rotWithShape="1">
          <a:blip xmlns:r="http://schemas.openxmlformats.org/officeDocument/2006/relationships" r:embed="rId9">
            <a:alphaModFix amt="62000"/>
          </a:blip>
          <a:srcRect/>
          <a:stretch>
            <a:fillRect/>
          </a:stretch>
        </a:blip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 modelId="{F8AB9B4E-450A-4BA2-919D-845E4D52A57D}">
      <dsp:nvSpPr>
        <dsp:cNvPr id="0" name=""/>
        <dsp:cNvSpPr/>
      </dsp:nvSpPr>
      <dsp:spPr>
        <a:xfrm>
          <a:off x="9333408" y="2030609"/>
          <a:ext cx="185685" cy="160414"/>
        </a:xfrm>
        <a:prstGeom prst="hexagon">
          <a:avLst>
            <a:gd name="adj" fmla="val 25000"/>
            <a:gd name="vf" fmla="val 115470"/>
          </a:avLst>
        </a:prstGeom>
        <a:solidFill>
          <a:schemeClr val="lt1">
            <a:hueOff val="0"/>
            <a:satOff val="0"/>
            <a:lumOff val="0"/>
            <a:alphaOff val="0"/>
          </a:schemeClr>
        </a:solidFill>
        <a:ln w="25400" cap="flat" cmpd="sng" algn="ctr">
          <a:solidFill>
            <a:srgbClr val="FF9933"/>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4486" cy="488400"/>
          </a:xfrm>
          <a:prstGeom prst="rect">
            <a:avLst/>
          </a:prstGeom>
        </p:spPr>
        <p:txBody>
          <a:bodyPr vert="horz" lIns="90033" tIns="45015" rIns="90033" bIns="45015" rtlCol="0"/>
          <a:lstStyle>
            <a:lvl1pPr algn="l">
              <a:defRPr sz="1200"/>
            </a:lvl1pPr>
          </a:lstStyle>
          <a:p>
            <a:pPr>
              <a:defRPr/>
            </a:pPr>
            <a:endParaRPr lang="en-GB"/>
          </a:p>
        </p:txBody>
      </p:sp>
      <p:sp>
        <p:nvSpPr>
          <p:cNvPr id="3" name="Date Placeholder 2"/>
          <p:cNvSpPr>
            <a:spLocks noGrp="1"/>
          </p:cNvSpPr>
          <p:nvPr>
            <p:ph type="dt" sz="quarter" idx="1"/>
          </p:nvPr>
        </p:nvSpPr>
        <p:spPr>
          <a:xfrm>
            <a:off x="3808598" y="1"/>
            <a:ext cx="2914486" cy="488400"/>
          </a:xfrm>
          <a:prstGeom prst="rect">
            <a:avLst/>
          </a:prstGeom>
        </p:spPr>
        <p:txBody>
          <a:bodyPr vert="horz" lIns="90033" tIns="45015" rIns="90033" bIns="45015" rtlCol="0"/>
          <a:lstStyle>
            <a:lvl1pPr algn="r">
              <a:defRPr sz="1200"/>
            </a:lvl1pPr>
          </a:lstStyle>
          <a:p>
            <a:pPr>
              <a:defRPr/>
            </a:pPr>
            <a:fld id="{B67A54F5-1538-43BE-A04A-9A667D76B5A4}" type="datetimeFigureOut">
              <a:rPr lang="en-GB"/>
              <a:pPr>
                <a:defRPr/>
              </a:pPr>
              <a:t>02/04/2019</a:t>
            </a:fld>
            <a:endParaRPr lang="en-GB"/>
          </a:p>
        </p:txBody>
      </p:sp>
      <p:sp>
        <p:nvSpPr>
          <p:cNvPr id="4" name="Footer Placeholder 3"/>
          <p:cNvSpPr>
            <a:spLocks noGrp="1"/>
          </p:cNvSpPr>
          <p:nvPr>
            <p:ph type="ftr" sz="quarter" idx="2"/>
          </p:nvPr>
        </p:nvSpPr>
        <p:spPr>
          <a:xfrm>
            <a:off x="0" y="9284279"/>
            <a:ext cx="2914486" cy="488400"/>
          </a:xfrm>
          <a:prstGeom prst="rect">
            <a:avLst/>
          </a:prstGeom>
        </p:spPr>
        <p:txBody>
          <a:bodyPr vert="horz" lIns="90033" tIns="45015" rIns="90033" bIns="45015"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08598" y="9284279"/>
            <a:ext cx="2914486" cy="488400"/>
          </a:xfrm>
          <a:prstGeom prst="rect">
            <a:avLst/>
          </a:prstGeom>
        </p:spPr>
        <p:txBody>
          <a:bodyPr vert="horz" wrap="square" lIns="90033" tIns="45015" rIns="90033" bIns="45015" numCol="1" anchor="b" anchorCtr="0" compatLnSpc="1">
            <a:prstTxWarp prst="textNoShape">
              <a:avLst/>
            </a:prstTxWarp>
          </a:bodyPr>
          <a:lstStyle>
            <a:lvl1pPr algn="r">
              <a:defRPr sz="1200"/>
            </a:lvl1pPr>
          </a:lstStyle>
          <a:p>
            <a:fld id="{57A401C2-D951-449A-B864-6646EE37A991}" type="slidenum">
              <a:rPr lang="en-GB" altLang="fr-FR"/>
              <a:pPr/>
              <a:t>‹#›</a:t>
            </a:fld>
            <a:endParaRPr lang="en-GB" altLang="fr-FR"/>
          </a:p>
        </p:txBody>
      </p:sp>
    </p:spTree>
    <p:extLst>
      <p:ext uri="{BB962C8B-B14F-4D97-AF65-F5344CB8AC3E}">
        <p14:creationId xmlns:p14="http://schemas.microsoft.com/office/powerpoint/2010/main" val="371603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AutoShape 1"/>
          <p:cNvSpPr>
            <a:spLocks noChangeArrowheads="1"/>
          </p:cNvSpPr>
          <p:nvPr/>
        </p:nvSpPr>
        <p:spPr bwMode="auto">
          <a:xfrm>
            <a:off x="0" y="0"/>
            <a:ext cx="6724650" cy="97742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endParaRPr lang="en-US" altLang="en-US"/>
          </a:p>
        </p:txBody>
      </p:sp>
      <p:sp>
        <p:nvSpPr>
          <p:cNvPr id="80899" name="Text Box 2"/>
          <p:cNvSpPr txBox="1">
            <a:spLocks noChangeArrowheads="1"/>
          </p:cNvSpPr>
          <p:nvPr/>
        </p:nvSpPr>
        <p:spPr bwMode="auto">
          <a:xfrm>
            <a:off x="0" y="1"/>
            <a:ext cx="2914486" cy="48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endParaRPr lang="en-US" altLang="en-US"/>
          </a:p>
        </p:txBody>
      </p:sp>
      <p:sp>
        <p:nvSpPr>
          <p:cNvPr id="80900" name="Text Box 3"/>
          <p:cNvSpPr txBox="1">
            <a:spLocks noChangeArrowheads="1"/>
          </p:cNvSpPr>
          <p:nvPr/>
        </p:nvSpPr>
        <p:spPr bwMode="auto">
          <a:xfrm>
            <a:off x="3808598" y="1"/>
            <a:ext cx="2914486" cy="48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endParaRPr lang="en-US" altLang="en-US"/>
          </a:p>
        </p:txBody>
      </p:sp>
      <p:sp>
        <p:nvSpPr>
          <p:cNvPr id="80901" name="Rectangle 4"/>
          <p:cNvSpPr>
            <a:spLocks noGrp="1" noRot="1" noChangeAspect="1" noChangeArrowheads="1"/>
          </p:cNvSpPr>
          <p:nvPr>
            <p:ph type="sldImg"/>
          </p:nvPr>
        </p:nvSpPr>
        <p:spPr bwMode="auto">
          <a:xfrm>
            <a:off x="104775" y="733425"/>
            <a:ext cx="6515100" cy="36639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p:nvPr>
        </p:nvSpPr>
        <p:spPr bwMode="auto">
          <a:xfrm>
            <a:off x="672936" y="4642140"/>
            <a:ext cx="5378778" cy="4395598"/>
          </a:xfrm>
          <a:prstGeom prst="rect">
            <a:avLst/>
          </a:prstGeom>
          <a:noFill/>
          <a:ln>
            <a:noFill/>
          </a:ln>
          <a:effectLst/>
          <a:extLst/>
        </p:spPr>
        <p:txBody>
          <a:bodyPr vert="horz" wrap="square" lIns="89962" tIns="44980" rIns="89962" bIns="44980" numCol="1" anchor="t" anchorCtr="0" compatLnSpc="1">
            <a:prstTxWarp prst="textNoShape">
              <a:avLst/>
            </a:prstTxWarp>
          </a:bodyPr>
          <a:lstStyle/>
          <a:p>
            <a:pPr lvl="0"/>
            <a:endParaRPr lang="en-US" altLang="en-US" noProof="0" smtClean="0"/>
          </a:p>
        </p:txBody>
      </p:sp>
      <p:sp>
        <p:nvSpPr>
          <p:cNvPr id="80903" name="Text Box 6"/>
          <p:cNvSpPr txBox="1">
            <a:spLocks noChangeArrowheads="1"/>
          </p:cNvSpPr>
          <p:nvPr/>
        </p:nvSpPr>
        <p:spPr bwMode="auto">
          <a:xfrm>
            <a:off x="0" y="9282719"/>
            <a:ext cx="2914486" cy="48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endParaRPr lang="en-US" altLang="en-US"/>
          </a:p>
        </p:txBody>
      </p:sp>
      <p:sp>
        <p:nvSpPr>
          <p:cNvPr id="33799" name="Rectangle 7"/>
          <p:cNvSpPr>
            <a:spLocks noGrp="1" noChangeArrowheads="1"/>
          </p:cNvSpPr>
          <p:nvPr>
            <p:ph type="sldNum"/>
          </p:nvPr>
        </p:nvSpPr>
        <p:spPr bwMode="auto">
          <a:xfrm>
            <a:off x="3808597" y="9282719"/>
            <a:ext cx="2912917" cy="488399"/>
          </a:xfrm>
          <a:prstGeom prst="rect">
            <a:avLst/>
          </a:prstGeom>
          <a:noFill/>
          <a:ln>
            <a:noFill/>
          </a:ln>
          <a:effectLst/>
          <a:extLst/>
        </p:spPr>
        <p:txBody>
          <a:bodyPr vert="horz" wrap="square" lIns="89962" tIns="44980" rIns="89962" bIns="44980" numCol="1" anchor="b" anchorCtr="0" compatLnSpc="1">
            <a:prstTxWarp prst="textNoShape">
              <a:avLst/>
            </a:prstTxWarp>
          </a:bodyPr>
          <a:lstStyle>
            <a:lvl1pPr algn="r" eaLnBrk="1" hangingPunct="1">
              <a:buClrTx/>
              <a:buFontTx/>
              <a:buNone/>
              <a:tabLst>
                <a:tab pos="720715" algn="l"/>
                <a:tab pos="1444557" algn="l"/>
                <a:tab pos="2168398" algn="l"/>
                <a:tab pos="2892240" algn="l"/>
              </a:tabLst>
              <a:defRPr sz="1200">
                <a:solidFill>
                  <a:srgbClr val="000000"/>
                </a:solidFill>
                <a:latin typeface="Arial" panose="020B0604020202020204" pitchFamily="34" charset="0"/>
              </a:defRPr>
            </a:lvl1pPr>
          </a:lstStyle>
          <a:p>
            <a:fld id="{68D7EE7F-66BC-4A95-9E7E-BDD1894CA374}" type="slidenum">
              <a:rPr lang="en-GB" altLang="en-US"/>
              <a:pPr/>
              <a:t>‹#›</a:t>
            </a:fld>
            <a:endParaRPr lang="en-GB" altLang="en-US"/>
          </a:p>
        </p:txBody>
      </p:sp>
    </p:spTree>
    <p:extLst>
      <p:ext uri="{BB962C8B-B14F-4D97-AF65-F5344CB8AC3E}">
        <p14:creationId xmlns:p14="http://schemas.microsoft.com/office/powerpoint/2010/main" val="24745377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04775" y="733425"/>
            <a:ext cx="6515100" cy="3663950"/>
          </a:xfrm>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The</a:t>
            </a:r>
            <a:r>
              <a:rPr lang="en-US" altLang="en-US" baseline="0" dirty="0" smtClean="0">
                <a:latin typeface="Arial" pitchFamily="34" charset="0"/>
              </a:rPr>
              <a:t> presentation is structured in two parts:</a:t>
            </a:r>
          </a:p>
          <a:p>
            <a:endParaRPr lang="en-US" altLang="en-US" baseline="0" dirty="0" smtClean="0">
              <a:latin typeface="Arial" pitchFamily="34" charset="0"/>
            </a:endParaRPr>
          </a:p>
          <a:p>
            <a:pPr marL="171429" indent="-171429">
              <a:buFontTx/>
              <a:buChar char="-"/>
            </a:pPr>
            <a:r>
              <a:rPr lang="en-US" altLang="en-US" baseline="0" dirty="0" smtClean="0">
                <a:latin typeface="Arial" pitchFamily="34" charset="0"/>
              </a:rPr>
              <a:t>Raw materials policy and strategy in the context of the Commission priorities and the renewed industrial policy and strategy</a:t>
            </a:r>
          </a:p>
          <a:p>
            <a:pPr marL="171429" indent="-171429">
              <a:buFontTx/>
              <a:buChar char="-"/>
            </a:pPr>
            <a:r>
              <a:rPr lang="en-US" altLang="en-US" baseline="0" dirty="0" smtClean="0">
                <a:latin typeface="Arial" pitchFamily="34" charset="0"/>
              </a:rPr>
              <a:t>Mining regulatory framework in the EU</a:t>
            </a:r>
          </a:p>
          <a:p>
            <a:endParaRPr lang="en-US" altLang="en-US" baseline="0" dirty="0" smtClean="0">
              <a:latin typeface="Arial" pitchFamily="34" charset="0"/>
            </a:endParaRPr>
          </a:p>
          <a:p>
            <a:r>
              <a:rPr lang="en-US" altLang="en-US" sz="1600" b="1" dirty="0">
                <a:latin typeface="Arial" pitchFamily="34" charset="0"/>
              </a:rPr>
              <a:t>Important to clarify:</a:t>
            </a:r>
          </a:p>
          <a:p>
            <a:r>
              <a:rPr lang="en-US" altLang="en-US" baseline="0" dirty="0" smtClean="0">
                <a:latin typeface="Arial" pitchFamily="34" charset="0"/>
              </a:rPr>
              <a:t>Raw materials, as defined in the Raw Materials Initiative, means non-energy, non-agricultural raw materials:  metallic minerals, industrial minerals, construction materials, wood, natural rubber. </a:t>
            </a:r>
            <a:r>
              <a:rPr lang="en-US" altLang="en-US" b="1" baseline="0" dirty="0" smtClean="0">
                <a:latin typeface="Arial" pitchFamily="34" charset="0"/>
              </a:rPr>
              <a:t>In this presentation we are covering only metallic minerals, industrial minerals and construction materials.</a:t>
            </a:r>
          </a:p>
          <a:p>
            <a:r>
              <a:rPr lang="en-US" altLang="en-US" b="0" baseline="0" dirty="0" smtClean="0">
                <a:latin typeface="Arial" pitchFamily="34" charset="0"/>
              </a:rPr>
              <a:t>Energy raw materials (uranium, coal and conventional and non-conventional hydrocarbons are the competence of DG ENER</a:t>
            </a:r>
          </a:p>
        </p:txBody>
      </p:sp>
      <p:sp>
        <p:nvSpPr>
          <p:cNvPr id="8499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897376">
              <a:tabLst>
                <a:tab pos="722279" algn="l"/>
                <a:tab pos="1447683" algn="l"/>
                <a:tab pos="2171526" algn="l"/>
                <a:tab pos="2896930" algn="l"/>
              </a:tabLst>
              <a:defRPr sz="2600" b="1">
                <a:solidFill>
                  <a:schemeClr val="bg1"/>
                </a:solidFill>
                <a:latin typeface="Verdana" pitchFamily="34" charset="0"/>
                <a:ea typeface="Microsoft YaHei" pitchFamily="34" charset="-122"/>
              </a:defRPr>
            </a:lvl1pPr>
            <a:lvl2pPr defTabSz="897376">
              <a:tabLst>
                <a:tab pos="722279" algn="l"/>
                <a:tab pos="1447683" algn="l"/>
                <a:tab pos="2171526" algn="l"/>
                <a:tab pos="2896930" algn="l"/>
              </a:tabLst>
              <a:defRPr sz="2600" b="1">
                <a:solidFill>
                  <a:schemeClr val="bg1"/>
                </a:solidFill>
                <a:latin typeface="Verdana" pitchFamily="34" charset="0"/>
                <a:ea typeface="Microsoft YaHei" pitchFamily="34" charset="-122"/>
              </a:defRPr>
            </a:lvl2pPr>
            <a:lvl3pPr defTabSz="897376">
              <a:tabLst>
                <a:tab pos="722279" algn="l"/>
                <a:tab pos="1447683" algn="l"/>
                <a:tab pos="2171526" algn="l"/>
                <a:tab pos="2896930" algn="l"/>
              </a:tabLst>
              <a:defRPr sz="2600" b="1">
                <a:solidFill>
                  <a:schemeClr val="bg1"/>
                </a:solidFill>
                <a:latin typeface="Verdana" pitchFamily="34" charset="0"/>
                <a:ea typeface="Microsoft YaHei" pitchFamily="34" charset="-122"/>
              </a:defRPr>
            </a:lvl3pPr>
            <a:lvl4pPr defTabSz="897376">
              <a:tabLst>
                <a:tab pos="722279" algn="l"/>
                <a:tab pos="1447683" algn="l"/>
                <a:tab pos="2171526" algn="l"/>
                <a:tab pos="2896930" algn="l"/>
              </a:tabLst>
              <a:defRPr sz="2600" b="1">
                <a:solidFill>
                  <a:schemeClr val="bg1"/>
                </a:solidFill>
                <a:latin typeface="Verdana" pitchFamily="34" charset="0"/>
                <a:ea typeface="Microsoft YaHei" pitchFamily="34" charset="-122"/>
              </a:defRPr>
            </a:lvl4pPr>
            <a:lvl5pPr defTabSz="897376">
              <a:tabLst>
                <a:tab pos="722279" algn="l"/>
                <a:tab pos="1447683" algn="l"/>
                <a:tab pos="2171526" algn="l"/>
                <a:tab pos="2896930" algn="l"/>
              </a:tabLst>
              <a:defRPr sz="2600" b="1">
                <a:solidFill>
                  <a:schemeClr val="bg1"/>
                </a:solidFill>
                <a:latin typeface="Verdana" pitchFamily="34" charset="0"/>
                <a:ea typeface="Microsoft YaHei" pitchFamily="34" charset="-122"/>
              </a:defRPr>
            </a:lvl5pPr>
            <a:lvl6pPr marL="2476383" indent="-225126" defTabSz="897376" eaLnBrk="0" fontAlgn="base" hangingPunct="0">
              <a:spcBef>
                <a:spcPct val="0"/>
              </a:spcBef>
              <a:spcAft>
                <a:spcPct val="0"/>
              </a:spcAft>
              <a:buClr>
                <a:srgbClr val="000000"/>
              </a:buClr>
              <a:buSzPct val="100000"/>
              <a:buFont typeface="Times New Roman" pitchFamily="18" charset="0"/>
              <a:tabLst>
                <a:tab pos="722279" algn="l"/>
                <a:tab pos="1447683" algn="l"/>
                <a:tab pos="2171526" algn="l"/>
                <a:tab pos="2896930" algn="l"/>
              </a:tabLst>
              <a:defRPr sz="2600" b="1">
                <a:solidFill>
                  <a:schemeClr val="bg1"/>
                </a:solidFill>
                <a:latin typeface="Verdana" pitchFamily="34" charset="0"/>
                <a:ea typeface="Microsoft YaHei" pitchFamily="34" charset="-122"/>
              </a:defRPr>
            </a:lvl6pPr>
            <a:lvl7pPr marL="2926634" indent="-225126" defTabSz="897376" eaLnBrk="0" fontAlgn="base" hangingPunct="0">
              <a:spcBef>
                <a:spcPct val="0"/>
              </a:spcBef>
              <a:spcAft>
                <a:spcPct val="0"/>
              </a:spcAft>
              <a:buClr>
                <a:srgbClr val="000000"/>
              </a:buClr>
              <a:buSzPct val="100000"/>
              <a:buFont typeface="Times New Roman" pitchFamily="18" charset="0"/>
              <a:tabLst>
                <a:tab pos="722279" algn="l"/>
                <a:tab pos="1447683" algn="l"/>
                <a:tab pos="2171526" algn="l"/>
                <a:tab pos="2896930" algn="l"/>
              </a:tabLst>
              <a:defRPr sz="2600" b="1">
                <a:solidFill>
                  <a:schemeClr val="bg1"/>
                </a:solidFill>
                <a:latin typeface="Verdana" pitchFamily="34" charset="0"/>
                <a:ea typeface="Microsoft YaHei" pitchFamily="34" charset="-122"/>
              </a:defRPr>
            </a:lvl7pPr>
            <a:lvl8pPr marL="3376887" indent="-225126" defTabSz="897376" eaLnBrk="0" fontAlgn="base" hangingPunct="0">
              <a:spcBef>
                <a:spcPct val="0"/>
              </a:spcBef>
              <a:spcAft>
                <a:spcPct val="0"/>
              </a:spcAft>
              <a:buClr>
                <a:srgbClr val="000000"/>
              </a:buClr>
              <a:buSzPct val="100000"/>
              <a:buFont typeface="Times New Roman" pitchFamily="18" charset="0"/>
              <a:tabLst>
                <a:tab pos="722279" algn="l"/>
                <a:tab pos="1447683" algn="l"/>
                <a:tab pos="2171526" algn="l"/>
                <a:tab pos="2896930" algn="l"/>
              </a:tabLst>
              <a:defRPr sz="2600" b="1">
                <a:solidFill>
                  <a:schemeClr val="bg1"/>
                </a:solidFill>
                <a:latin typeface="Verdana" pitchFamily="34" charset="0"/>
                <a:ea typeface="Microsoft YaHei" pitchFamily="34" charset="-122"/>
              </a:defRPr>
            </a:lvl8pPr>
            <a:lvl9pPr marL="3827136" indent="-225126" defTabSz="897376" eaLnBrk="0" fontAlgn="base" hangingPunct="0">
              <a:spcBef>
                <a:spcPct val="0"/>
              </a:spcBef>
              <a:spcAft>
                <a:spcPct val="0"/>
              </a:spcAft>
              <a:buClr>
                <a:srgbClr val="000000"/>
              </a:buClr>
              <a:buSzPct val="100000"/>
              <a:buFont typeface="Times New Roman" pitchFamily="18" charset="0"/>
              <a:tabLst>
                <a:tab pos="722279" algn="l"/>
                <a:tab pos="1447683" algn="l"/>
                <a:tab pos="2171526" algn="l"/>
                <a:tab pos="2896930" algn="l"/>
              </a:tabLst>
              <a:defRPr sz="2600" b="1">
                <a:solidFill>
                  <a:schemeClr val="bg1"/>
                </a:solidFill>
                <a:latin typeface="Verdana" pitchFamily="34" charset="0"/>
                <a:ea typeface="Microsoft YaHei" pitchFamily="34" charset="-122"/>
              </a:defRPr>
            </a:lvl9pPr>
          </a:lstStyle>
          <a:p>
            <a:fld id="{CDB1614C-C875-4008-B203-2629B3C7AD84}" type="slidenum">
              <a:rPr lang="en-GB" altLang="en-US" sz="1200">
                <a:solidFill>
                  <a:srgbClr val="000000"/>
                </a:solidFill>
                <a:latin typeface="Arial" pitchFamily="34" charset="0"/>
              </a:rPr>
              <a:pPr/>
              <a:t>1</a:t>
            </a:fld>
            <a:endParaRPr lang="en-GB" altLang="en-US" sz="120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04775" y="733425"/>
            <a:ext cx="6515100" cy="3663950"/>
          </a:xfrm>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Slag is a generic name for a non-metallic rock-like material produced together with the metallic products, which is an important secondary raw material flow.</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Slags occur both in ferrous and non-ferrous metal production. Slags are non-metallic mineral materials resulting from metallurgical thermal processes such as the extraction of iron from iron ore, the conversion of pig iron into steel, and the refinement of crude steel into basic products of various steel grades. Blast furnace slags and steel slags are well-known residues classified as waste, by-products or secondary materials generated by steel industries. In the smelting process, slags, in their liquid state, have a different density to the melted metal and are therefore separable.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The iron and steel industry uses two main production routes: blast furnaces (BF) and electric arc furnaces (EAFs). The former uses iron ore as an input to produce pig iron, which is then converted into steel via the converter process (i.e. using pure oxygen to remove excess carbon). The latter uses mostly scrap and may add iron-bearing sources like direct reduced iron or pig iron, as required. The characteristics of slag from blast furnaces, steel converters and from electric arc furnaces are different, showing thus different properties and fields of applications.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Steel slag has particular properties such as high strength, high density, and good polish stone values. This makes it very suitable for use as aggregates for asphalt mixtures and as a reinforcement and </a:t>
            </a:r>
            <a:r>
              <a:rPr lang="en-US" altLang="en-US" dirty="0" err="1" smtClean="0">
                <a:latin typeface="Times New Roman" pitchFamily="18" charset="0"/>
              </a:rPr>
              <a:t>stabilisation</a:t>
            </a:r>
            <a:r>
              <a:rPr lang="en-US" altLang="en-US" dirty="0" smtClean="0">
                <a:latin typeface="Times New Roman" pitchFamily="18" charset="0"/>
              </a:rPr>
              <a:t> base for shores and rivers. However, the swelling potential of some kinds of steel slags may be an important barrier for reuse as a secondary construction material.</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EUROSLAG indicates that each year the EU generates 48 million </a:t>
            </a:r>
            <a:r>
              <a:rPr lang="en-US" altLang="en-US" dirty="0" err="1" smtClean="0">
                <a:latin typeface="Times New Roman" pitchFamily="18" charset="0"/>
              </a:rPr>
              <a:t>tonnes</a:t>
            </a:r>
            <a:r>
              <a:rPr lang="en-US" altLang="en-US" dirty="0" smtClean="0">
                <a:latin typeface="Times New Roman" pitchFamily="18" charset="0"/>
              </a:rPr>
              <a:t> of ferrous slags, whereas EUROFER indicated that, in 2013, EU28 produced 166 million </a:t>
            </a:r>
            <a:r>
              <a:rPr lang="en-US" altLang="en-US" dirty="0" err="1" smtClean="0">
                <a:latin typeface="Times New Roman" pitchFamily="18" charset="0"/>
              </a:rPr>
              <a:t>tonnes</a:t>
            </a:r>
            <a:r>
              <a:rPr lang="en-US" altLang="en-US" dirty="0" smtClean="0">
                <a:latin typeface="Times New Roman" pitchFamily="18" charset="0"/>
              </a:rPr>
              <a:t> of crude steel.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According to EUROSLAG, 87% of the ferrous slags are used in construction applications (cements, concrete, engineering works…). Other valuable applications include agriculture, where silicate contents are used as </a:t>
            </a:r>
            <a:r>
              <a:rPr lang="en-US" altLang="en-US" dirty="0" err="1" smtClean="0">
                <a:latin typeface="Times New Roman" pitchFamily="18" charset="0"/>
              </a:rPr>
              <a:t>fertiliser</a:t>
            </a:r>
            <a:r>
              <a:rPr lang="en-US" altLang="en-US" dirty="0" smtClean="0">
                <a:latin typeface="Times New Roman" pitchFamily="18" charset="0"/>
              </a:rPr>
              <a:t>.</a:t>
            </a:r>
          </a:p>
          <a:p>
            <a:pPr>
              <a:buFont typeface="Arial" charset="0"/>
              <a:buNone/>
            </a:pPr>
            <a:endParaRPr lang="en-US" altLang="en-US" dirty="0">
              <a:latin typeface="Verdana" pitchFamily="34" charset="0"/>
            </a:endParaRPr>
          </a:p>
        </p:txBody>
      </p:sp>
      <p:sp>
        <p:nvSpPr>
          <p:cNvPr id="3891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1pPr>
            <a:lvl2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2pPr>
            <a:lvl3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3pPr>
            <a:lvl4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4pPr>
            <a:lvl5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5pPr>
            <a:lvl6pPr marL="2446060"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6pPr>
            <a:lvl7pPr marL="2890799"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7pPr>
            <a:lvl8pPr marL="3335536"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8pPr>
            <a:lvl9pPr marL="3780277"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9pPr>
          </a:lstStyle>
          <a:p>
            <a:fld id="{D91C91FF-644E-47FB-9C9B-F914E2F5AC4B}" type="slidenum">
              <a:rPr lang="en-GB" altLang="en-US" sz="1200">
                <a:solidFill>
                  <a:srgbClr val="000000"/>
                </a:solidFill>
                <a:latin typeface="Arial" charset="0"/>
              </a:rPr>
              <a:pPr/>
              <a:t>4</a:t>
            </a:fld>
            <a:endParaRPr lang="en-GB" altLang="en-US" sz="1200">
              <a:solidFill>
                <a:srgbClr val="000000"/>
              </a:solidFill>
              <a:latin typeface="Arial" charset="0"/>
            </a:endParaRPr>
          </a:p>
        </p:txBody>
      </p:sp>
    </p:spTree>
    <p:extLst>
      <p:ext uri="{BB962C8B-B14F-4D97-AF65-F5344CB8AC3E}">
        <p14:creationId xmlns:p14="http://schemas.microsoft.com/office/powerpoint/2010/main" val="426502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04775" y="733425"/>
            <a:ext cx="6515100" cy="3663950"/>
          </a:xfrm>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Slag is a generic name for a non-metallic rock-like material produced together with the metallic products, which is an important secondary raw material flow.</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Slags occur both in ferrous and non-ferrous metal production. Slags are non-metallic mineral materials resulting from metallurgical thermal processes such as the extraction of iron from iron ore, the conversion of pig iron into steel, and the refinement of crude steel into basic products of various steel grades. Blast furnace slags and steel slags are well-known residues classified as waste, by-products or secondary materials generated by steel industries. In the smelting process, slags, in their liquid state, have a different density to the melted metal and are therefore separable.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The iron and steel industry uses two main production routes: blast furnaces (BF) and electric arc furnaces (EAFs). The former uses iron ore as an input to produce pig iron, which is then converted into steel via the converter process (i.e. using pure oxygen to remove excess carbon). The latter uses mostly scrap and may add iron-bearing sources like direct reduced iron or pig iron, as required. The characteristics of slag from blast furnaces, steel converters and from electric arc furnaces are different, showing thus different properties and fields of applications.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Steel slag has particular properties such as high strength, high density, and good polish stone values. This makes it very suitable for use as aggregates for asphalt mixtures and as a reinforcement and </a:t>
            </a:r>
            <a:r>
              <a:rPr lang="en-US" altLang="en-US" dirty="0" err="1" smtClean="0">
                <a:latin typeface="Times New Roman" pitchFamily="18" charset="0"/>
              </a:rPr>
              <a:t>stabilisation</a:t>
            </a:r>
            <a:r>
              <a:rPr lang="en-US" altLang="en-US" dirty="0" smtClean="0">
                <a:latin typeface="Times New Roman" pitchFamily="18" charset="0"/>
              </a:rPr>
              <a:t> base for shores and rivers. However, the swelling potential of some kinds of steel slags may be an important barrier for reuse as a secondary construction material.</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EUROSLAG indicates that each year the EU generates 48 million </a:t>
            </a:r>
            <a:r>
              <a:rPr lang="en-US" altLang="en-US" dirty="0" err="1" smtClean="0">
                <a:latin typeface="Times New Roman" pitchFamily="18" charset="0"/>
              </a:rPr>
              <a:t>tonnes</a:t>
            </a:r>
            <a:r>
              <a:rPr lang="en-US" altLang="en-US" dirty="0" smtClean="0">
                <a:latin typeface="Times New Roman" pitchFamily="18" charset="0"/>
              </a:rPr>
              <a:t> of ferrous slags, whereas EUROFER indicated that, in 2013, EU28 produced 166 million </a:t>
            </a:r>
            <a:r>
              <a:rPr lang="en-US" altLang="en-US" dirty="0" err="1" smtClean="0">
                <a:latin typeface="Times New Roman" pitchFamily="18" charset="0"/>
              </a:rPr>
              <a:t>tonnes</a:t>
            </a:r>
            <a:r>
              <a:rPr lang="en-US" altLang="en-US" dirty="0" smtClean="0">
                <a:latin typeface="Times New Roman" pitchFamily="18" charset="0"/>
              </a:rPr>
              <a:t> of crude steel.  </a:t>
            </a:r>
          </a:p>
          <a:p>
            <a:pPr eaLnBrk="1" hangingPunct="1">
              <a:spcBef>
                <a:spcPts val="370"/>
              </a:spcBef>
              <a:tabLst>
                <a:tab pos="162852" algn="l"/>
                <a:tab pos="1069495" algn="l"/>
                <a:tab pos="1979270" algn="l"/>
                <a:tab pos="2889046" algn="l"/>
                <a:tab pos="3797255" algn="l"/>
                <a:tab pos="4707030" algn="l"/>
                <a:tab pos="5616806" algn="l"/>
                <a:tab pos="6521883" algn="l"/>
                <a:tab pos="7431658" algn="l"/>
                <a:tab pos="8341434" algn="l"/>
                <a:tab pos="9249644" algn="l"/>
                <a:tab pos="10157852" algn="l"/>
              </a:tabLst>
            </a:pPr>
            <a:r>
              <a:rPr lang="en-US" altLang="en-US" dirty="0" smtClean="0">
                <a:latin typeface="Times New Roman" pitchFamily="18" charset="0"/>
              </a:rPr>
              <a:t>According to EUROSLAG, 87% of the ferrous slags are used in construction applications (cements, concrete, engineering works…). Other valuable applications include agriculture, where silicate contents are used as </a:t>
            </a:r>
            <a:r>
              <a:rPr lang="en-US" altLang="en-US" dirty="0" err="1" smtClean="0">
                <a:latin typeface="Times New Roman" pitchFamily="18" charset="0"/>
              </a:rPr>
              <a:t>fertiliser</a:t>
            </a:r>
            <a:r>
              <a:rPr lang="en-US" altLang="en-US" dirty="0" smtClean="0">
                <a:latin typeface="Times New Roman" pitchFamily="18" charset="0"/>
              </a:rPr>
              <a:t>.</a:t>
            </a:r>
          </a:p>
          <a:p>
            <a:pPr>
              <a:buFont typeface="Arial" charset="0"/>
              <a:buNone/>
            </a:pPr>
            <a:endParaRPr lang="en-US" altLang="en-US" dirty="0">
              <a:latin typeface="Verdana" pitchFamily="34" charset="0"/>
            </a:endParaRPr>
          </a:p>
        </p:txBody>
      </p:sp>
      <p:sp>
        <p:nvSpPr>
          <p:cNvPr id="3891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1pPr>
            <a:lvl2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2pPr>
            <a:lvl3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3pPr>
            <a:lvl4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4pPr>
            <a:lvl5pPr defTabSz="883300">
              <a:tabLst>
                <a:tab pos="711892" algn="l"/>
                <a:tab pos="1425325" algn="l"/>
                <a:tab pos="2138760" algn="l"/>
                <a:tab pos="2852193" algn="l"/>
              </a:tabLst>
              <a:defRPr sz="2600" b="1">
                <a:solidFill>
                  <a:schemeClr val="bg1"/>
                </a:solidFill>
                <a:latin typeface="Verdana" pitchFamily="34" charset="0"/>
                <a:ea typeface="Microsoft YaHei" pitchFamily="34" charset="-122"/>
              </a:defRPr>
            </a:lvl5pPr>
            <a:lvl6pPr marL="2446060"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6pPr>
            <a:lvl7pPr marL="2890799"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7pPr>
            <a:lvl8pPr marL="3335536"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8pPr>
            <a:lvl9pPr marL="3780277" indent="-222369" defTabSz="883300" eaLnBrk="0" fontAlgn="base" hangingPunct="0">
              <a:spcBef>
                <a:spcPct val="0"/>
              </a:spcBef>
              <a:spcAft>
                <a:spcPct val="0"/>
              </a:spcAft>
              <a:buClr>
                <a:srgbClr val="000000"/>
              </a:buClr>
              <a:buSzPct val="100000"/>
              <a:buFont typeface="Times New Roman" pitchFamily="18" charset="0"/>
              <a:tabLst>
                <a:tab pos="711892" algn="l"/>
                <a:tab pos="1425325" algn="l"/>
                <a:tab pos="2138760" algn="l"/>
                <a:tab pos="2852193" algn="l"/>
              </a:tabLst>
              <a:defRPr sz="2600" b="1">
                <a:solidFill>
                  <a:schemeClr val="bg1"/>
                </a:solidFill>
                <a:latin typeface="Verdana" pitchFamily="34" charset="0"/>
                <a:ea typeface="Microsoft YaHei" pitchFamily="34" charset="-122"/>
              </a:defRPr>
            </a:lvl9pPr>
          </a:lstStyle>
          <a:p>
            <a:fld id="{D91C91FF-644E-47FB-9C9B-F914E2F5AC4B}" type="slidenum">
              <a:rPr lang="en-GB" altLang="en-US" sz="1200">
                <a:solidFill>
                  <a:srgbClr val="000000"/>
                </a:solidFill>
                <a:latin typeface="Arial" charset="0"/>
              </a:rPr>
              <a:pPr/>
              <a:t>5</a:t>
            </a:fld>
            <a:endParaRPr lang="en-GB" altLang="en-US" sz="1200">
              <a:solidFill>
                <a:srgbClr val="000000"/>
              </a:solidFill>
              <a:latin typeface="Arial" charset="0"/>
            </a:endParaRPr>
          </a:p>
        </p:txBody>
      </p:sp>
    </p:spTree>
    <p:extLst>
      <p:ext uri="{BB962C8B-B14F-4D97-AF65-F5344CB8AC3E}">
        <p14:creationId xmlns:p14="http://schemas.microsoft.com/office/powerpoint/2010/main" val="329293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Fitness-check on Water</a:t>
            </a:r>
            <a:r>
              <a:rPr lang="en-GB" baseline="0" dirty="0" smtClean="0"/>
              <a:t> Framework Directive is going on. The report will be available by this summer 2019. </a:t>
            </a:r>
          </a:p>
          <a:p>
            <a:r>
              <a:rPr lang="en-GB" baseline="0" dirty="0" smtClean="0"/>
              <a:t>Far-fetching consequences for the mining industries: the industry calls for the need to revise the Water Framework Directive following EU Court of Justice : assessment of ecological status of water bodies: set of criteria; each criteria to be assessed separately. Assessment of good ecological status : pristine waster, areas with no-human activities similar to, pre-industrial situation.</a:t>
            </a:r>
          </a:p>
          <a:p>
            <a:r>
              <a:rPr lang="en-GB" baseline="0" dirty="0" smtClean="0"/>
              <a:t>Old way classifying the reference status.</a:t>
            </a:r>
          </a:p>
          <a:p>
            <a:r>
              <a:rPr lang="en-GB" baseline="0" dirty="0" smtClean="0"/>
              <a:t>Ecological approach not an holistic approach: One Out or Out Principle.</a:t>
            </a:r>
          </a:p>
          <a:p>
            <a:r>
              <a:rPr lang="en-GB" baseline="0" dirty="0" smtClean="0"/>
              <a:t>The extractive waste legislation not coherent with water framework directive.</a:t>
            </a:r>
          </a:p>
          <a:p>
            <a:r>
              <a:rPr lang="en-GB" baseline="0" dirty="0" smtClean="0"/>
              <a:t>If the WFD is reopened for revision, it will be next commission not a given fact.</a:t>
            </a:r>
          </a:p>
          <a:p>
            <a:endParaRPr lang="en-GB" baseline="0" dirty="0" smtClean="0"/>
          </a:p>
          <a:p>
            <a:endParaRPr lang="en-GB" dirty="0"/>
          </a:p>
        </p:txBody>
      </p:sp>
      <p:sp>
        <p:nvSpPr>
          <p:cNvPr id="4" name="Slide Number Placeholder 3"/>
          <p:cNvSpPr>
            <a:spLocks noGrp="1"/>
          </p:cNvSpPr>
          <p:nvPr>
            <p:ph type="sldNum" idx="10"/>
          </p:nvPr>
        </p:nvSpPr>
        <p:spPr/>
        <p:txBody>
          <a:bodyPr/>
          <a:lstStyle/>
          <a:p>
            <a:fld id="{68D7EE7F-66BC-4A95-9E7E-BDD1894CA374}" type="slidenum">
              <a:rPr lang="en-GB" altLang="en-US" smtClean="0"/>
              <a:pPr/>
              <a:t>9</a:t>
            </a:fld>
            <a:endParaRPr lang="en-GB" altLang="en-US"/>
          </a:p>
        </p:txBody>
      </p:sp>
    </p:spTree>
    <p:extLst>
      <p:ext uri="{BB962C8B-B14F-4D97-AF65-F5344CB8AC3E}">
        <p14:creationId xmlns:p14="http://schemas.microsoft.com/office/powerpoint/2010/main" val="427067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ReSlag</a:t>
            </a:r>
            <a:r>
              <a:rPr lang="en-GB" dirty="0" smtClean="0"/>
              <a:t> Horizon  2020 Project</a:t>
            </a:r>
            <a:r>
              <a:rPr lang="en-GB" baseline="0" dirty="0" smtClean="0"/>
              <a:t> coordinated by KU Leuven.</a:t>
            </a:r>
          </a:p>
          <a:p>
            <a:r>
              <a:rPr lang="en-GB" baseline="0" dirty="0" smtClean="0"/>
              <a:t/>
            </a:r>
            <a:br>
              <a:rPr lang="en-GB" baseline="0" dirty="0" smtClean="0"/>
            </a:br>
            <a:r>
              <a:rPr lang="en-GB" baseline="0" dirty="0" smtClean="0"/>
              <a:t>JRC Science for Policy Report of critical and other materials form mining waste and landfills to be finalized and published shortly.</a:t>
            </a:r>
            <a:endParaRPr lang="en-GB" dirty="0"/>
          </a:p>
        </p:txBody>
      </p:sp>
      <p:sp>
        <p:nvSpPr>
          <p:cNvPr id="4" name="Slide Number Placeholder 3"/>
          <p:cNvSpPr>
            <a:spLocks noGrp="1"/>
          </p:cNvSpPr>
          <p:nvPr>
            <p:ph type="sldNum" idx="10"/>
          </p:nvPr>
        </p:nvSpPr>
        <p:spPr/>
        <p:txBody>
          <a:bodyPr/>
          <a:lstStyle/>
          <a:p>
            <a:fld id="{68D7EE7F-66BC-4A95-9E7E-BDD1894CA374}" type="slidenum">
              <a:rPr lang="en-GB" altLang="en-US" smtClean="0"/>
              <a:pPr/>
              <a:t>11</a:t>
            </a:fld>
            <a:endParaRPr lang="en-GB" altLang="en-US"/>
          </a:p>
        </p:txBody>
      </p:sp>
    </p:spTree>
    <p:extLst>
      <p:ext uri="{BB962C8B-B14F-4D97-AF65-F5344CB8AC3E}">
        <p14:creationId xmlns:p14="http://schemas.microsoft.com/office/powerpoint/2010/main" val="358523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valorisation of slag-based products is an objective that fully corresponds to EU policies with regard to the circular economy through resource efficiency and the European strategic long-term vision for a competitive and climate-neutral economy. However, some challenges still needs to be tackled and solved:  to secure a proper legal status to slag-based products, in recognising their market values and their performance/characteristics in targeted applications; to improve the technical and legislative framework in order to ensure a balanced outcome in which slag-based products and more in general secondary raw materials are not put at disadvantage compared to virgin raw materials and the risks for human health and environment are under full control. </a:t>
            </a:r>
          </a:p>
          <a:p>
            <a:r>
              <a:rPr lang="en-GB" dirty="0"/>
              <a:t>To achieve this ambition, the industrial sectors concerned have still to deepen their cooperation aiming at establishing a larger industrial symbiosis basis.  In such condition, business and technical relations among industrial sectors will be streamlined, together with their common practical protocols and relevant standards.</a:t>
            </a:r>
          </a:p>
          <a:p>
            <a:r>
              <a:rPr lang="en-GB" dirty="0"/>
              <a:t>Industrial actors, Member States and relevant European stakeholders and authorities should work together to clarify common approaches and interpretations, to harmonise relevant regulations, criteria and standards for the valorisation of slags and to unleash its full potential for the benefit of EU environment and economy and the European industrial sectors. </a:t>
            </a:r>
          </a:p>
          <a:p>
            <a:endParaRPr lang="de-DE" dirty="0"/>
          </a:p>
        </p:txBody>
      </p:sp>
      <p:sp>
        <p:nvSpPr>
          <p:cNvPr id="4" name="Slide Number Placeholder 3"/>
          <p:cNvSpPr>
            <a:spLocks noGrp="1"/>
          </p:cNvSpPr>
          <p:nvPr>
            <p:ph type="sldNum" idx="10"/>
          </p:nvPr>
        </p:nvSpPr>
        <p:spPr/>
        <p:txBody>
          <a:bodyPr/>
          <a:lstStyle/>
          <a:p>
            <a:fld id="{68D7EE7F-66BC-4A95-9E7E-BDD1894CA374}" type="slidenum">
              <a:rPr lang="en-GB" altLang="en-US" smtClean="0"/>
              <a:pPr/>
              <a:t>17</a:t>
            </a:fld>
            <a:endParaRPr lang="en-GB" altLang="en-US"/>
          </a:p>
        </p:txBody>
      </p:sp>
    </p:spTree>
    <p:extLst>
      <p:ext uri="{BB962C8B-B14F-4D97-AF65-F5344CB8AC3E}">
        <p14:creationId xmlns:p14="http://schemas.microsoft.com/office/powerpoint/2010/main" val="109397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07257" algn="l"/>
                <a:tab pos="1419148" algn="l"/>
                <a:tab pos="2131038" algn="l"/>
                <a:tab pos="2844472" algn="l"/>
              </a:tabLst>
              <a:defRPr sz="2600" b="1">
                <a:solidFill>
                  <a:schemeClr val="bg1"/>
                </a:solidFill>
                <a:latin typeface="Verdana" pitchFamily="34" charset="0"/>
                <a:ea typeface="Microsoft YaHei" pitchFamily="34" charset="-122"/>
              </a:defRPr>
            </a:lvl1pPr>
            <a:lvl2pPr>
              <a:tabLst>
                <a:tab pos="707257" algn="l"/>
                <a:tab pos="1419148" algn="l"/>
                <a:tab pos="2131038" algn="l"/>
                <a:tab pos="2844472" algn="l"/>
              </a:tabLst>
              <a:defRPr sz="2600" b="1">
                <a:solidFill>
                  <a:schemeClr val="bg1"/>
                </a:solidFill>
                <a:latin typeface="Verdana" pitchFamily="34" charset="0"/>
                <a:ea typeface="Microsoft YaHei" pitchFamily="34" charset="-122"/>
              </a:defRPr>
            </a:lvl2pPr>
            <a:lvl3pPr>
              <a:tabLst>
                <a:tab pos="707257" algn="l"/>
                <a:tab pos="1419148" algn="l"/>
                <a:tab pos="2131038" algn="l"/>
                <a:tab pos="2844472" algn="l"/>
              </a:tabLst>
              <a:defRPr sz="2600" b="1">
                <a:solidFill>
                  <a:schemeClr val="bg1"/>
                </a:solidFill>
                <a:latin typeface="Verdana" pitchFamily="34" charset="0"/>
                <a:ea typeface="Microsoft YaHei" pitchFamily="34" charset="-122"/>
              </a:defRPr>
            </a:lvl3pPr>
            <a:lvl4pPr>
              <a:tabLst>
                <a:tab pos="707257" algn="l"/>
                <a:tab pos="1419148" algn="l"/>
                <a:tab pos="2131038" algn="l"/>
                <a:tab pos="2844472" algn="l"/>
              </a:tabLst>
              <a:defRPr sz="2600" b="1">
                <a:solidFill>
                  <a:schemeClr val="bg1"/>
                </a:solidFill>
                <a:latin typeface="Verdana" pitchFamily="34" charset="0"/>
                <a:ea typeface="Microsoft YaHei" pitchFamily="34" charset="-122"/>
              </a:defRPr>
            </a:lvl4pPr>
            <a:lvl5pPr>
              <a:tabLst>
                <a:tab pos="707257" algn="l"/>
                <a:tab pos="1419148" algn="l"/>
                <a:tab pos="2131038" algn="l"/>
                <a:tab pos="2844472" algn="l"/>
              </a:tabLst>
              <a:defRPr sz="2600" b="1">
                <a:solidFill>
                  <a:schemeClr val="bg1"/>
                </a:solidFill>
                <a:latin typeface="Verdana" pitchFamily="34" charset="0"/>
                <a:ea typeface="Microsoft YaHei" pitchFamily="34" charset="-122"/>
              </a:defRPr>
            </a:lvl5pPr>
            <a:lvl6pPr marL="2446060" indent="-222369" defTabSz="437018" eaLnBrk="0" fontAlgn="base" hangingPunct="0">
              <a:spcBef>
                <a:spcPct val="0"/>
              </a:spcBef>
              <a:spcAft>
                <a:spcPct val="0"/>
              </a:spcAft>
              <a:buClr>
                <a:srgbClr val="000000"/>
              </a:buClr>
              <a:buSzPct val="100000"/>
              <a:buFont typeface="Times New Roman" pitchFamily="18" charset="0"/>
              <a:tabLst>
                <a:tab pos="707257" algn="l"/>
                <a:tab pos="1419148" algn="l"/>
                <a:tab pos="2131038" algn="l"/>
                <a:tab pos="2844472" algn="l"/>
              </a:tabLst>
              <a:defRPr sz="2600" b="1">
                <a:solidFill>
                  <a:schemeClr val="bg1"/>
                </a:solidFill>
                <a:latin typeface="Verdana" pitchFamily="34" charset="0"/>
                <a:ea typeface="Microsoft YaHei" pitchFamily="34" charset="-122"/>
              </a:defRPr>
            </a:lvl6pPr>
            <a:lvl7pPr marL="2890799" indent="-222369" defTabSz="437018" eaLnBrk="0" fontAlgn="base" hangingPunct="0">
              <a:spcBef>
                <a:spcPct val="0"/>
              </a:spcBef>
              <a:spcAft>
                <a:spcPct val="0"/>
              </a:spcAft>
              <a:buClr>
                <a:srgbClr val="000000"/>
              </a:buClr>
              <a:buSzPct val="100000"/>
              <a:buFont typeface="Times New Roman" pitchFamily="18" charset="0"/>
              <a:tabLst>
                <a:tab pos="707257" algn="l"/>
                <a:tab pos="1419148" algn="l"/>
                <a:tab pos="2131038" algn="l"/>
                <a:tab pos="2844472" algn="l"/>
              </a:tabLst>
              <a:defRPr sz="2600" b="1">
                <a:solidFill>
                  <a:schemeClr val="bg1"/>
                </a:solidFill>
                <a:latin typeface="Verdana" pitchFamily="34" charset="0"/>
                <a:ea typeface="Microsoft YaHei" pitchFamily="34" charset="-122"/>
              </a:defRPr>
            </a:lvl7pPr>
            <a:lvl8pPr marL="3335536" indent="-222369" defTabSz="437018" eaLnBrk="0" fontAlgn="base" hangingPunct="0">
              <a:spcBef>
                <a:spcPct val="0"/>
              </a:spcBef>
              <a:spcAft>
                <a:spcPct val="0"/>
              </a:spcAft>
              <a:buClr>
                <a:srgbClr val="000000"/>
              </a:buClr>
              <a:buSzPct val="100000"/>
              <a:buFont typeface="Times New Roman" pitchFamily="18" charset="0"/>
              <a:tabLst>
                <a:tab pos="707257" algn="l"/>
                <a:tab pos="1419148" algn="l"/>
                <a:tab pos="2131038" algn="l"/>
                <a:tab pos="2844472" algn="l"/>
              </a:tabLst>
              <a:defRPr sz="2600" b="1">
                <a:solidFill>
                  <a:schemeClr val="bg1"/>
                </a:solidFill>
                <a:latin typeface="Verdana" pitchFamily="34" charset="0"/>
                <a:ea typeface="Microsoft YaHei" pitchFamily="34" charset="-122"/>
              </a:defRPr>
            </a:lvl8pPr>
            <a:lvl9pPr marL="3780277" indent="-222369" defTabSz="437018" eaLnBrk="0" fontAlgn="base" hangingPunct="0">
              <a:spcBef>
                <a:spcPct val="0"/>
              </a:spcBef>
              <a:spcAft>
                <a:spcPct val="0"/>
              </a:spcAft>
              <a:buClr>
                <a:srgbClr val="000000"/>
              </a:buClr>
              <a:buSzPct val="100000"/>
              <a:buFont typeface="Times New Roman" pitchFamily="18" charset="0"/>
              <a:tabLst>
                <a:tab pos="707257" algn="l"/>
                <a:tab pos="1419148" algn="l"/>
                <a:tab pos="2131038" algn="l"/>
                <a:tab pos="2844472" algn="l"/>
              </a:tabLst>
              <a:defRPr sz="2600" b="1">
                <a:solidFill>
                  <a:schemeClr val="bg1"/>
                </a:solidFill>
                <a:latin typeface="Verdana" pitchFamily="34" charset="0"/>
                <a:ea typeface="Microsoft YaHei" pitchFamily="34" charset="-122"/>
              </a:defRPr>
            </a:lvl9pPr>
          </a:lstStyle>
          <a:p>
            <a:fld id="{8F044700-DC3F-49B9-ACD8-5134659E8092}" type="slidenum">
              <a:rPr lang="en-GB" altLang="en-US" sz="1200">
                <a:solidFill>
                  <a:srgbClr val="000000"/>
                </a:solidFill>
                <a:latin typeface="Arial" charset="0"/>
              </a:rPr>
              <a:pPr/>
              <a:t>18</a:t>
            </a:fld>
            <a:endParaRPr lang="en-GB" altLang="en-US" sz="1200">
              <a:solidFill>
                <a:srgbClr val="000000"/>
              </a:solidFill>
              <a:latin typeface="Arial" charset="0"/>
            </a:endParaRPr>
          </a:p>
        </p:txBody>
      </p:sp>
      <p:sp>
        <p:nvSpPr>
          <p:cNvPr id="55299" name="Rectangle 1"/>
          <p:cNvSpPr>
            <a:spLocks noGrp="1" noRot="1" noChangeAspect="1" noChangeArrowheads="1" noTextEdit="1"/>
          </p:cNvSpPr>
          <p:nvPr>
            <p:ph type="sldImg"/>
          </p:nvPr>
        </p:nvSpPr>
        <p:spPr>
          <a:xfrm>
            <a:off x="120650" y="722313"/>
            <a:ext cx="6413500" cy="3608387"/>
          </a:xfrm>
          <a:solidFill>
            <a:srgbClr val="FFFFFF"/>
          </a:solidFill>
          <a:ln/>
        </p:spPr>
      </p:sp>
      <p:sp>
        <p:nvSpPr>
          <p:cNvPr id="55300" name="Rectangle 2"/>
          <p:cNvSpPr>
            <a:spLocks noGrp="1" noChangeArrowheads="1"/>
          </p:cNvSpPr>
          <p:nvPr>
            <p:ph type="body" idx="1"/>
          </p:nvPr>
        </p:nvSpPr>
        <p:spPr>
          <a:xfrm>
            <a:off x="663378" y="4571216"/>
            <a:ext cx="5325655" cy="43311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smtClean="0">
              <a:latin typeface="Times New Roman" pitchFamily="18" charset="0"/>
            </a:endParaRPr>
          </a:p>
        </p:txBody>
      </p:sp>
      <p:sp>
        <p:nvSpPr>
          <p:cNvPr id="55301" name="Text Box 3"/>
          <p:cNvSpPr txBox="1">
            <a:spLocks noChangeArrowheads="1"/>
          </p:cNvSpPr>
          <p:nvPr/>
        </p:nvSpPr>
        <p:spPr bwMode="auto">
          <a:xfrm>
            <a:off x="3767422" y="9140894"/>
            <a:ext cx="2883436" cy="48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8528" tIns="44263" rIns="88528" bIns="44263"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chemeClr val="bg1"/>
                </a:solidFill>
                <a:latin typeface="Verdana" pitchFamily="34" charset="0"/>
                <a:ea typeface="Microsoft YaHei" pitchFamily="34" charset="-122"/>
              </a:defRPr>
            </a:lvl9pPr>
          </a:lstStyle>
          <a:p>
            <a:pPr algn="r" eaLnBrk="1" hangingPunct="1">
              <a:buClrTx/>
              <a:buFontTx/>
              <a:buNone/>
            </a:pPr>
            <a:fld id="{19D3FC70-63E8-4463-B504-E7AB55B86421}" type="slidenum">
              <a:rPr lang="en-GB" altLang="en-US" sz="1200">
                <a:solidFill>
                  <a:srgbClr val="000000"/>
                </a:solidFill>
                <a:latin typeface="Arial" charset="0"/>
              </a:rPr>
              <a:pPr algn="r" eaLnBrk="1" hangingPunct="1">
                <a:buClrTx/>
                <a:buFontTx/>
                <a:buNone/>
              </a:pPr>
              <a:t>18</a:t>
            </a:fld>
            <a:endParaRPr lang="en-GB" altLang="en-US" sz="1200">
              <a:solidFill>
                <a:srgbClr val="000000"/>
              </a:solidFill>
              <a:latin typeface="Arial" charset="0"/>
            </a:endParaRPr>
          </a:p>
        </p:txBody>
      </p:sp>
    </p:spTree>
    <p:extLst>
      <p:ext uri="{BB962C8B-B14F-4D97-AF65-F5344CB8AC3E}">
        <p14:creationId xmlns:p14="http://schemas.microsoft.com/office/powerpoint/2010/main" val="1733932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23284" y="990601"/>
            <a:ext cx="12263968"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OGO CE-EN-quadri.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7" name="TextBox 16"/>
          <p:cNvSpPr txBox="1">
            <a:spLocks noChangeArrowheads="1"/>
          </p:cNvSpPr>
          <p:nvPr userDrawn="1"/>
        </p:nvSpPr>
        <p:spPr bwMode="auto">
          <a:xfrm>
            <a:off x="5653617" y="6524625"/>
            <a:ext cx="922867" cy="369888"/>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3076" name="Rectangle 4"/>
          <p:cNvSpPr>
            <a:spLocks noGrp="1" noChangeArrowheads="1"/>
          </p:cNvSpPr>
          <p:nvPr>
            <p:ph type="ctrTitle"/>
          </p:nvPr>
        </p:nvSpPr>
        <p:spPr>
          <a:xfrm>
            <a:off x="5327651" y="2565401"/>
            <a:ext cx="6720416" cy="790575"/>
          </a:xfrm>
        </p:spPr>
        <p:txBody>
          <a:bodyPr/>
          <a:lstStyle>
            <a:lvl1pPr>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814917" y="3716339"/>
            <a:ext cx="11377083" cy="1728787"/>
          </a:xfrm>
        </p:spPr>
        <p:txBody>
          <a:bodyPr/>
          <a:lstStyle>
            <a:lvl1pPr marL="0" indent="0">
              <a:buFontTx/>
              <a:buNone/>
              <a:defRPr sz="3000" b="0" i="1">
                <a:solidFill>
                  <a:schemeClr val="bg1"/>
                </a:solidFill>
              </a:defRPr>
            </a:lvl1pPr>
          </a:lstStyle>
          <a:p>
            <a:r>
              <a:rPr lang="fr-BE"/>
              <a:t>Subtitle</a:t>
            </a:r>
            <a:endParaRPr lang="en-GB"/>
          </a:p>
        </p:txBody>
      </p:sp>
      <p:sp>
        <p:nvSpPr>
          <p:cNvPr id="8" name="Rectangle 17"/>
          <p:cNvSpPr>
            <a:spLocks noGrp="1" noChangeArrowheads="1"/>
          </p:cNvSpPr>
          <p:nvPr>
            <p:ph type="dt" sz="half" idx="10"/>
          </p:nvPr>
        </p:nvSpPr>
        <p:spPr>
          <a:xfrm>
            <a:off x="609600" y="6245225"/>
            <a:ext cx="2844800" cy="476250"/>
          </a:xfrm>
        </p:spPr>
        <p:txBody>
          <a:bodyPr/>
          <a:lstStyle>
            <a:lvl1pPr>
              <a:buClr>
                <a:srgbClr val="000000"/>
              </a:buClr>
              <a:buSzPct val="100000"/>
              <a:buFont typeface="Times New Roman" pitchFamily="18" charset="0"/>
              <a:buNone/>
              <a:defRPr sz="1200" b="1">
                <a:solidFill>
                  <a:srgbClr val="FFFFFF"/>
                </a:solidFill>
                <a:latin typeface="Verdana" pitchFamily="34" charset="0"/>
              </a:defRPr>
            </a:lvl1pPr>
          </a:lstStyle>
          <a:p>
            <a:pPr>
              <a:defRPr/>
            </a:pPr>
            <a:endParaRPr lang="en-US" altLang="en-US"/>
          </a:p>
        </p:txBody>
      </p:sp>
      <p:sp>
        <p:nvSpPr>
          <p:cNvPr id="9" name="Rectangle 18"/>
          <p:cNvSpPr>
            <a:spLocks noGrp="1" noChangeArrowheads="1"/>
          </p:cNvSpPr>
          <p:nvPr>
            <p:ph type="ftr" sz="quarter" idx="11"/>
          </p:nvPr>
        </p:nvSpPr>
        <p:spPr>
          <a:xfrm>
            <a:off x="4165600" y="6245225"/>
            <a:ext cx="3860800" cy="476250"/>
          </a:xfrm>
        </p:spPr>
        <p:txBody>
          <a:bodyPr/>
          <a:lstStyle>
            <a:lvl1pPr>
              <a:buClr>
                <a:srgbClr val="000000"/>
              </a:buClr>
              <a:buSzPct val="100000"/>
              <a:buFont typeface="Times New Roman" pitchFamily="18" charset="0"/>
              <a:buNone/>
              <a:defRPr>
                <a:solidFill>
                  <a:srgbClr val="FFFFFF"/>
                </a:solidFill>
                <a:latin typeface="Verdana" pitchFamily="34" charset="0"/>
              </a:defRPr>
            </a:lvl1pPr>
          </a:lstStyle>
          <a:p>
            <a:pPr>
              <a:defRPr/>
            </a:pPr>
            <a:endParaRPr lang="en-US" altLang="en-US"/>
          </a:p>
        </p:txBody>
      </p:sp>
      <p:sp>
        <p:nvSpPr>
          <p:cNvPr id="10" name="Rectangle 19"/>
          <p:cNvSpPr>
            <a:spLocks noGrp="1" noChangeArrowheads="1"/>
          </p:cNvSpPr>
          <p:nvPr>
            <p:ph type="sldNum" sz="quarter" idx="12"/>
          </p:nvPr>
        </p:nvSpPr>
        <p:spPr>
          <a:xfrm>
            <a:off x="8737600" y="6245225"/>
            <a:ext cx="2844800" cy="476250"/>
          </a:xfrm>
        </p:spPr>
        <p:txBody>
          <a:bodyPr/>
          <a:lstStyle>
            <a:lvl1pPr>
              <a:buClr>
                <a:srgbClr val="000000"/>
              </a:buClr>
              <a:buSzPct val="100000"/>
              <a:buFont typeface="Times New Roman" panose="02020603050405020304" pitchFamily="18" charset="0"/>
              <a:buNone/>
              <a:defRPr>
                <a:solidFill>
                  <a:srgbClr val="FFFFFF"/>
                </a:solidFill>
                <a:latin typeface="Verdana" panose="020B0604030504040204" pitchFamily="34" charset="0"/>
              </a:defRPr>
            </a:lvl1pPr>
          </a:lstStyle>
          <a:p>
            <a:fld id="{A66A0DF6-07BD-438F-8396-94B753806DF6}" type="slidenum">
              <a:rPr lang="en-GB" altLang="en-US"/>
              <a:pPr/>
              <a:t>‹#›</a:t>
            </a:fld>
            <a:endParaRPr lang="en-GB" altLang="en-US"/>
          </a:p>
        </p:txBody>
      </p:sp>
    </p:spTree>
    <p:extLst>
      <p:ext uri="{BB962C8B-B14F-4D97-AF65-F5344CB8AC3E}">
        <p14:creationId xmlns:p14="http://schemas.microsoft.com/office/powerpoint/2010/main" val="388881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5" name="Rectangle 13"/>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Rectangle 16"/>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8" name="Rectangle 6"/>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9"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sp>
        <p:nvSpPr>
          <p:cNvPr id="10" name="TextBox 19"/>
          <p:cNvSpPr txBox="1">
            <a:spLocks noChangeArrowheads="1"/>
          </p:cNvSpPr>
          <p:nvPr userDrawn="1"/>
        </p:nvSpPr>
        <p:spPr bwMode="auto">
          <a:xfrm>
            <a:off x="5653618" y="6650039"/>
            <a:ext cx="869949" cy="230187"/>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ENTR F3</a:t>
            </a:r>
          </a:p>
        </p:txBody>
      </p:sp>
      <p:pic>
        <p:nvPicPr>
          <p:cNvPr id="11"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2"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3" name="Rectangle 22"/>
          <p:cNvSpPr>
            <a:spLocks noGrp="1" noChangeArrowheads="1"/>
          </p:cNvSpPr>
          <p:nvPr>
            <p:ph type="ftr" sz="quarter" idx="11"/>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4" name="Rectangle 23"/>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fld id="{39A697FC-13A3-4839-B6AD-81B07BA0B55A}" type="slidenum">
              <a:rPr lang="en-GB" altLang="en-US"/>
              <a:pPr/>
              <a:t>‹#›</a:t>
            </a:fld>
            <a:endParaRPr lang="en-GB" altLang="en-US"/>
          </a:p>
        </p:txBody>
      </p:sp>
    </p:spTree>
    <p:extLst>
      <p:ext uri="{BB962C8B-B14F-4D97-AF65-F5344CB8AC3E}">
        <p14:creationId xmlns:p14="http://schemas.microsoft.com/office/powerpoint/2010/main" val="46199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4"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5" name="Rectangle 13"/>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Rectangle 16"/>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8" name="Rectangle 6"/>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9"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sp>
        <p:nvSpPr>
          <p:cNvPr id="10" name="TextBox 19"/>
          <p:cNvSpPr txBox="1">
            <a:spLocks noChangeArrowheads="1"/>
          </p:cNvSpPr>
          <p:nvPr userDrawn="1"/>
        </p:nvSpPr>
        <p:spPr bwMode="auto">
          <a:xfrm>
            <a:off x="5653618" y="6650039"/>
            <a:ext cx="869949" cy="230187"/>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ENTR F3</a:t>
            </a:r>
          </a:p>
        </p:txBody>
      </p:sp>
      <p:pic>
        <p:nvPicPr>
          <p:cNvPr id="11"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vertical 1"/>
          <p:cNvSpPr>
            <a:spLocks noGrp="1"/>
          </p:cNvSpPr>
          <p:nvPr>
            <p:ph type="title" orient="vert"/>
          </p:nvPr>
        </p:nvSpPr>
        <p:spPr>
          <a:xfrm>
            <a:off x="9144000" y="1"/>
            <a:ext cx="3048000" cy="63087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0" y="1"/>
            <a:ext cx="8940800" cy="63087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2"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3" name="Rectangle 22"/>
          <p:cNvSpPr>
            <a:spLocks noGrp="1" noChangeArrowheads="1"/>
          </p:cNvSpPr>
          <p:nvPr>
            <p:ph type="ftr" sz="quarter" idx="11"/>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4" name="Rectangle 23"/>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fld id="{A79BFCBA-9249-4237-980D-769B58092C18}" type="slidenum">
              <a:rPr lang="en-GB" altLang="en-US"/>
              <a:pPr/>
              <a:t>‹#›</a:t>
            </a:fld>
            <a:endParaRPr lang="en-GB" altLang="en-US"/>
          </a:p>
        </p:txBody>
      </p:sp>
    </p:spTree>
    <p:extLst>
      <p:ext uri="{BB962C8B-B14F-4D97-AF65-F5344CB8AC3E}">
        <p14:creationId xmlns:p14="http://schemas.microsoft.com/office/powerpoint/2010/main" val="437232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6"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7" name="Rectangle 13"/>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8"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9" name="Rectangle 6"/>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10" name="Rectangle 6"/>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11"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sp>
        <p:nvSpPr>
          <p:cNvPr id="12" name="TextBox 19"/>
          <p:cNvSpPr txBox="1">
            <a:spLocks noChangeArrowheads="1"/>
          </p:cNvSpPr>
          <p:nvPr userDrawn="1"/>
        </p:nvSpPr>
        <p:spPr bwMode="auto">
          <a:xfrm>
            <a:off x="5653618" y="6650039"/>
            <a:ext cx="869949" cy="230187"/>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ENTR F3</a:t>
            </a:r>
          </a:p>
        </p:txBody>
      </p:sp>
      <p:pic>
        <p:nvPicPr>
          <p:cNvPr id="13" name="Picture 13"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 y="1"/>
            <a:ext cx="5135033" cy="936625"/>
          </a:xfrm>
        </p:spPr>
        <p:txBody>
          <a:bodyPr/>
          <a:lstStyle/>
          <a:p>
            <a:r>
              <a:rPr lang="fr-FR" smtClean="0"/>
              <a:t>Cliquez pour modifier le style du titre</a:t>
            </a:r>
            <a:endParaRPr lang="fr-BE"/>
          </a:p>
        </p:txBody>
      </p:sp>
      <p:sp>
        <p:nvSpPr>
          <p:cNvPr id="3" name="Espace réservé du texte 2"/>
          <p:cNvSpPr>
            <a:spLocks noGrp="1"/>
          </p:cNvSpPr>
          <p:nvPr>
            <p:ph type="body" sz="half" idx="1"/>
          </p:nvPr>
        </p:nvSpPr>
        <p:spPr>
          <a:xfrm>
            <a:off x="239184" y="1412875"/>
            <a:ext cx="5873749" cy="48958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quarter" idx="2"/>
          </p:nvPr>
        </p:nvSpPr>
        <p:spPr>
          <a:xfrm>
            <a:off x="6316133" y="1412876"/>
            <a:ext cx="5875867" cy="2371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contenu 4"/>
          <p:cNvSpPr>
            <a:spLocks noGrp="1"/>
          </p:cNvSpPr>
          <p:nvPr>
            <p:ph sz="quarter" idx="3"/>
          </p:nvPr>
        </p:nvSpPr>
        <p:spPr>
          <a:xfrm>
            <a:off x="6316133" y="3937001"/>
            <a:ext cx="5875867" cy="2371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4" name="Rectangle 4"/>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5" name="Rectangle 5"/>
          <p:cNvSpPr>
            <a:spLocks noGrp="1" noChangeArrowheads="1"/>
          </p:cNvSpPr>
          <p:nvPr>
            <p:ph type="ftr" sz="quarter" idx="11"/>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6" name="Rectangle 6"/>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fld id="{727ABAD7-8446-4A79-854B-AE1AC7B8FD0B}" type="slidenum">
              <a:rPr lang="en-GB" altLang="en-US"/>
              <a:pPr/>
              <a:t>‹#›</a:t>
            </a:fld>
            <a:endParaRPr lang="en-GB" altLang="en-US"/>
          </a:p>
        </p:txBody>
      </p:sp>
    </p:spTree>
    <p:extLst>
      <p:ext uri="{BB962C8B-B14F-4D97-AF65-F5344CB8AC3E}">
        <p14:creationId xmlns:p14="http://schemas.microsoft.com/office/powerpoint/2010/main" val="266934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5"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Rectangle 13"/>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7"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8" name="Rectangle 6"/>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9" name="Rectangle 6"/>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10"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sp>
        <p:nvSpPr>
          <p:cNvPr id="11" name="TextBox 19"/>
          <p:cNvSpPr txBox="1">
            <a:spLocks noChangeArrowheads="1"/>
          </p:cNvSpPr>
          <p:nvPr userDrawn="1"/>
        </p:nvSpPr>
        <p:spPr bwMode="auto">
          <a:xfrm>
            <a:off x="5653618" y="6650039"/>
            <a:ext cx="869949" cy="230187"/>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ENTR F3</a:t>
            </a:r>
          </a:p>
        </p:txBody>
      </p:sp>
      <p:pic>
        <p:nvPicPr>
          <p:cNvPr id="12"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 y="1"/>
            <a:ext cx="5135033" cy="936625"/>
          </a:xfrm>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239184" y="1412875"/>
            <a:ext cx="5873749" cy="48958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316133" y="1412875"/>
            <a:ext cx="5875867" cy="48958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3"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4" name="Rectangle 22"/>
          <p:cNvSpPr>
            <a:spLocks noGrp="1" noChangeArrowheads="1"/>
          </p:cNvSpPr>
          <p:nvPr>
            <p:ph type="ftr" sz="quarter" idx="11"/>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5" name="Rectangle 23"/>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fld id="{9C349D39-2E7F-4889-B33C-CDE789FBCEA1}" type="slidenum">
              <a:rPr lang="en-GB" altLang="en-US"/>
              <a:pPr/>
              <a:t>‹#›</a:t>
            </a:fld>
            <a:endParaRPr lang="en-GB" altLang="en-US"/>
          </a:p>
        </p:txBody>
      </p:sp>
    </p:spTree>
    <p:extLst>
      <p:ext uri="{BB962C8B-B14F-4D97-AF65-F5344CB8AC3E}">
        <p14:creationId xmlns:p14="http://schemas.microsoft.com/office/powerpoint/2010/main" val="2560458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475200"/>
            <a:ext cx="10972800" cy="936625"/>
          </a:xfrm>
        </p:spPr>
        <p:txBody>
          <a:bodyPr/>
          <a:lstStyle/>
          <a:p>
            <a:r>
              <a:rPr lang="en-US" dirty="0" smtClean="0"/>
              <a:t>Click to edit Master title style</a:t>
            </a:r>
            <a:endParaRPr lang="en-GB" dirty="0"/>
          </a:p>
        </p:txBody>
      </p:sp>
      <p:sp>
        <p:nvSpPr>
          <p:cNvPr id="11" name="Content Placeholder 2"/>
          <p:cNvSpPr>
            <a:spLocks noGrp="1"/>
          </p:cNvSpPr>
          <p:nvPr>
            <p:ph idx="1"/>
          </p:nvPr>
        </p:nvSpPr>
        <p:spPr>
          <a:xfrm>
            <a:off x="609600" y="1764000"/>
            <a:ext cx="10972800" cy="3825240"/>
          </a:xfrm>
        </p:spPr>
        <p:txBody>
          <a:bodyPr/>
          <a:lstStyle>
            <a:lvl1pPr marL="0" indent="-342900">
              <a:buClr>
                <a:srgbClr val="0F5494"/>
              </a:buClr>
              <a:buSzPct val="120000"/>
              <a:buFont typeface="Arial" pitchFamily="34" charset="0"/>
              <a:buChar char="•"/>
              <a:defRPr/>
            </a:lvl1pPr>
            <a:lvl2pPr>
              <a:buClr>
                <a:srgbClr val="00AEF0"/>
              </a:buClr>
              <a:defRPr/>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pic>
        <p:nvPicPr>
          <p:cNvPr id="9" name="Picture 2" descr="C:\DOCUME~1\lenain\LOCALS~1\Temp\7zECF.tmp\LOGO-CE for RTD EN Landscape Positive Cyan.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9352" y="5940425"/>
            <a:ext cx="2990849"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1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5"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pic>
        <p:nvPicPr>
          <p:cNvPr id="6" name="Picture 13"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8" name="Rectangle 21"/>
          <p:cNvSpPr>
            <a:spLocks noGrp="1" noChangeArrowheads="1"/>
          </p:cNvSpPr>
          <p:nvPr>
            <p:ph type="sldNum" sz="quarter" idx="10"/>
          </p:nvPr>
        </p:nvSpPr>
        <p:spPr/>
        <p:txBody>
          <a:bodyPr/>
          <a:lstStyle>
            <a:lvl1pPr>
              <a:buClr>
                <a:srgbClr val="000000"/>
              </a:buClr>
              <a:buSzPct val="100000"/>
              <a:buFont typeface="Times New Roman" panose="02020603050405020304" pitchFamily="18" charset="0"/>
              <a:buNone/>
              <a:defRPr/>
            </a:lvl1pPr>
          </a:lstStyle>
          <a:p>
            <a:fld id="{8C986509-4E01-4FD1-83BB-211CA22209AE}" type="slidenum">
              <a:rPr lang="en-GB" altLang="en-US"/>
              <a:pPr/>
              <a:t>‹#›</a:t>
            </a:fld>
            <a:endParaRPr lang="en-GB" altLang="en-US"/>
          </a:p>
        </p:txBody>
      </p:sp>
      <p:sp>
        <p:nvSpPr>
          <p:cNvPr id="9" name="Rectangle 22"/>
          <p:cNvSpPr>
            <a:spLocks noGrp="1" noChangeArrowheads="1"/>
          </p:cNvSpPr>
          <p:nvPr>
            <p:ph type="dt" sz="half" idx="11"/>
          </p:nvPr>
        </p:nvSpPr>
        <p:spPr>
          <a:xfrm>
            <a:off x="239185" y="6453188"/>
            <a:ext cx="5016500" cy="404812"/>
          </a:xfrm>
        </p:spPr>
        <p:txBody>
          <a:bodyPr/>
          <a:lstStyle>
            <a:lvl1pPr>
              <a:buClr>
                <a:srgbClr val="000000"/>
              </a:buClr>
              <a:buSzPct val="100000"/>
              <a:buFont typeface="Times New Roman" pitchFamily="18" charset="0"/>
              <a:buNone/>
              <a:defRPr>
                <a:solidFill>
                  <a:srgbClr val="808080"/>
                </a:solidFill>
              </a:defRPr>
            </a:lvl1pPr>
          </a:lstStyle>
          <a:p>
            <a:pPr>
              <a:defRPr/>
            </a:pPr>
            <a:r>
              <a:rPr lang="sk-SK" altLang="en-US"/>
              <a:t>Draft subject to the final approval of H2020</a:t>
            </a:r>
            <a:endParaRPr lang="en-GB" altLang="en-US"/>
          </a:p>
        </p:txBody>
      </p:sp>
    </p:spTree>
    <p:extLst>
      <p:ext uri="{BB962C8B-B14F-4D97-AF65-F5344CB8AC3E}">
        <p14:creationId xmlns:p14="http://schemas.microsoft.com/office/powerpoint/2010/main" val="392606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5" name="Rectangle 13"/>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Rectangle 16"/>
          <p:cNvSpPr/>
          <p:nvPr/>
        </p:nvSpPr>
        <p:spPr>
          <a:xfrm>
            <a:off x="5689600" y="6659563"/>
            <a:ext cx="814917"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8" name="Rectangle 6"/>
          <p:cNvSpPr/>
          <p:nvPr/>
        </p:nvSpPr>
        <p:spPr>
          <a:xfrm>
            <a:off x="5683251" y="6659564"/>
            <a:ext cx="814916"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pic>
        <p:nvPicPr>
          <p:cNvPr id="9"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11"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2" name="Rectangle 23"/>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23F12FF0-7497-44E5-AD16-BC433D219DB2}" type="slidenum">
              <a:rPr lang="en-GB" altLang="en-US"/>
              <a:pPr/>
              <a:t>‹#›</a:t>
            </a:fld>
            <a:endParaRPr lang="en-GB" altLang="en-US"/>
          </a:p>
        </p:txBody>
      </p:sp>
    </p:spTree>
    <p:extLst>
      <p:ext uri="{BB962C8B-B14F-4D97-AF65-F5344CB8AC3E}">
        <p14:creationId xmlns:p14="http://schemas.microsoft.com/office/powerpoint/2010/main" val="319433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pic>
        <p:nvPicPr>
          <p:cNvPr id="8"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239184" y="1412875"/>
            <a:ext cx="5873749"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316133" y="1412875"/>
            <a:ext cx="5875867"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0"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1" name="Rectangle 23"/>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9221FF98-5599-40D9-8788-37F7034E80A6}" type="slidenum">
              <a:rPr lang="en-GB" altLang="en-US"/>
              <a:pPr/>
              <a:t>‹#›</a:t>
            </a:fld>
            <a:endParaRPr lang="en-GB" altLang="en-US"/>
          </a:p>
        </p:txBody>
      </p:sp>
    </p:spTree>
    <p:extLst>
      <p:ext uri="{BB962C8B-B14F-4D97-AF65-F5344CB8AC3E}">
        <p14:creationId xmlns:p14="http://schemas.microsoft.com/office/powerpoint/2010/main" val="9116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8"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9"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pic>
        <p:nvPicPr>
          <p:cNvPr id="10"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a:xfrm>
            <a:off x="609600" y="274638"/>
            <a:ext cx="10972800" cy="1143000"/>
          </a:xfrm>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12" name="Rectangle 4"/>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3" name="Rectangle 6"/>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43AC01B5-663B-466A-9B8F-A367BF1AED37}" type="slidenum">
              <a:rPr lang="en-GB" altLang="en-US"/>
              <a:pPr/>
              <a:t>‹#›</a:t>
            </a:fld>
            <a:endParaRPr lang="en-GB" altLang="en-US"/>
          </a:p>
        </p:txBody>
      </p:sp>
    </p:spTree>
    <p:extLst>
      <p:ext uri="{BB962C8B-B14F-4D97-AF65-F5344CB8AC3E}">
        <p14:creationId xmlns:p14="http://schemas.microsoft.com/office/powerpoint/2010/main" val="286365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4"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5"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pic>
        <p:nvPicPr>
          <p:cNvPr id="6" name="Picture 13"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p:txBody>
          <a:bodyPr/>
          <a:lstStyle/>
          <a:p>
            <a:r>
              <a:rPr lang="fr-FR" smtClean="0"/>
              <a:t>Cliquez pour modifier le style du titre</a:t>
            </a:r>
            <a:endParaRPr lang="fr-BE"/>
          </a:p>
        </p:txBody>
      </p:sp>
      <p:sp>
        <p:nvSpPr>
          <p:cNvPr id="8"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9" name="Rectangle 23"/>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F407EF34-0F5B-4E3E-9783-2095EF08F7F5}" type="slidenum">
              <a:rPr lang="en-GB" altLang="en-US"/>
              <a:pPr/>
              <a:t>‹#›</a:t>
            </a:fld>
            <a:endParaRPr lang="en-GB" altLang="en-US"/>
          </a:p>
        </p:txBody>
      </p:sp>
    </p:spTree>
    <p:extLst>
      <p:ext uri="{BB962C8B-B14F-4D97-AF65-F5344CB8AC3E}">
        <p14:creationId xmlns:p14="http://schemas.microsoft.com/office/powerpoint/2010/main" val="354360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3"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4"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pic>
        <p:nvPicPr>
          <p:cNvPr id="5"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7" name="Rectangle 4"/>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8" name="Rectangle 6"/>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F81CC43F-A68F-436B-8AC2-8B1900EAF429}" type="slidenum">
              <a:rPr lang="en-GB" altLang="en-US"/>
              <a:pPr/>
              <a:t>‹#›</a:t>
            </a:fld>
            <a:endParaRPr lang="en-GB" altLang="en-US"/>
          </a:p>
        </p:txBody>
      </p:sp>
    </p:spTree>
    <p:extLst>
      <p:ext uri="{BB962C8B-B14F-4D97-AF65-F5344CB8AC3E}">
        <p14:creationId xmlns:p14="http://schemas.microsoft.com/office/powerpoint/2010/main" val="255372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dirty="0" smtClean="0">
                <a:solidFill>
                  <a:srgbClr val="FFFFFF"/>
                </a:solidFill>
              </a:rPr>
              <a:t>ENTR G3</a:t>
            </a:r>
            <a:endParaRPr lang="en-GB" altLang="en-US" sz="800" dirty="0" smtClean="0">
              <a:solidFill>
                <a:srgbClr val="FFFFFF"/>
              </a:solidFill>
            </a:endParaRPr>
          </a:p>
        </p:txBody>
      </p:sp>
      <p:pic>
        <p:nvPicPr>
          <p:cNvPr id="8"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0"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1" name="Rectangle 23"/>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C9B0B279-C297-4B8E-9A2F-0F4B8BEFF0F5}" type="slidenum">
              <a:rPr lang="en-GB" altLang="en-US"/>
              <a:pPr/>
              <a:t>‹#›</a:t>
            </a:fld>
            <a:endParaRPr lang="en-GB" altLang="en-US"/>
          </a:p>
        </p:txBody>
      </p:sp>
    </p:spTree>
    <p:extLst>
      <p:ext uri="{BB962C8B-B14F-4D97-AF65-F5344CB8AC3E}">
        <p14:creationId xmlns:p14="http://schemas.microsoft.com/office/powerpoint/2010/main" val="429065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12"/>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6"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7"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pic>
        <p:nvPicPr>
          <p:cNvPr id="8"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32918"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5653617" y="6516688"/>
            <a:ext cx="922867" cy="368300"/>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Raw Materials</a:t>
            </a:r>
          </a:p>
        </p:txBody>
      </p:sp>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0" name="Rectangle 21"/>
          <p:cNvSpPr>
            <a:spLocks noGrp="1" noChangeArrowheads="1"/>
          </p:cNvSpPr>
          <p:nvPr>
            <p:ph type="dt" sz="half" idx="10"/>
          </p:nvPr>
        </p:nvSpPr>
        <p:spPr/>
        <p:txBody>
          <a:bodyPr/>
          <a:lstStyle>
            <a:lvl1pPr>
              <a:buClr>
                <a:srgbClr val="000000"/>
              </a:buClr>
              <a:buSzPct val="100000"/>
              <a:buFont typeface="Times New Roman" pitchFamily="18" charset="0"/>
              <a:buNone/>
              <a:defRPr/>
            </a:lvl1pPr>
          </a:lstStyle>
          <a:p>
            <a:pPr>
              <a:defRPr/>
            </a:pPr>
            <a:endParaRPr lang="en-US" altLang="en-US"/>
          </a:p>
        </p:txBody>
      </p:sp>
      <p:sp>
        <p:nvSpPr>
          <p:cNvPr id="11" name="Rectangle 23"/>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fld id="{E1D41DE8-3223-4D4A-97FB-4AF66652B1E5}" type="slidenum">
              <a:rPr lang="en-GB" altLang="en-US"/>
              <a:pPr/>
              <a:t>‹#›</a:t>
            </a:fld>
            <a:endParaRPr lang="en-GB" altLang="en-US"/>
          </a:p>
        </p:txBody>
      </p:sp>
    </p:spTree>
    <p:extLst>
      <p:ext uri="{BB962C8B-B14F-4D97-AF65-F5344CB8AC3E}">
        <p14:creationId xmlns:p14="http://schemas.microsoft.com/office/powerpoint/2010/main" val="133213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39184" y="1412875"/>
            <a:ext cx="11952816"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239184" y="6453188"/>
            <a:ext cx="3824816"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sz="1400" b="0">
                <a:solidFill>
                  <a:srgbClr val="000000"/>
                </a:solidFill>
                <a:latin typeface="Arial"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661833" y="6453188"/>
            <a:ext cx="5192184"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sz="1400" b="0">
                <a:solidFill>
                  <a:srgbClr val="000000"/>
                </a:solidFill>
                <a:latin typeface="Arial"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8367184" y="6453188"/>
            <a:ext cx="3824816"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sz="1400" b="0">
                <a:solidFill>
                  <a:srgbClr val="000000"/>
                </a:solidFill>
                <a:latin typeface="Arial" panose="020B0604020202020204" pitchFamily="34" charset="0"/>
              </a:defRPr>
            </a:lvl1pPr>
          </a:lstStyle>
          <a:p>
            <a:fld id="{7851404E-0315-41C2-AF50-57B7E7D32688}" type="slidenum">
              <a:rPr lang="en-GB" altLang="en-US"/>
              <a:pPr/>
              <a:t>‹#›</a:t>
            </a:fld>
            <a:endParaRPr lang="en-GB" altLang="en-US"/>
          </a:p>
        </p:txBody>
      </p:sp>
      <p:sp>
        <p:nvSpPr>
          <p:cNvPr id="15" name="Rectangle 14"/>
          <p:cNvSpPr/>
          <p:nvPr/>
        </p:nvSpPr>
        <p:spPr>
          <a:xfrm>
            <a:off x="0" y="0"/>
            <a:ext cx="12192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a:defRPr sz="2600" b="1">
                <a:solidFill>
                  <a:schemeClr val="bg1"/>
                </a:solidFill>
                <a:latin typeface="Verdana" pitchFamily="34" charset="0"/>
                <a:ea typeface="Microsoft YaHei" pitchFamily="34" charset="-122"/>
              </a:defRPr>
            </a:lvl1pPr>
            <a:lvl2pPr defTabSz="457200">
              <a:defRPr sz="2600" b="1">
                <a:solidFill>
                  <a:schemeClr val="bg1"/>
                </a:solidFill>
                <a:latin typeface="Verdana" pitchFamily="34" charset="0"/>
                <a:ea typeface="Microsoft YaHei" pitchFamily="34" charset="-122"/>
              </a:defRPr>
            </a:lvl2pPr>
            <a:lvl3pPr defTabSz="457200">
              <a:defRPr sz="2600" b="1">
                <a:solidFill>
                  <a:schemeClr val="bg1"/>
                </a:solidFill>
                <a:latin typeface="Verdana" pitchFamily="34" charset="0"/>
                <a:ea typeface="Microsoft YaHei" pitchFamily="34" charset="-122"/>
              </a:defRPr>
            </a:lvl3pPr>
            <a:lvl4pPr defTabSz="457200">
              <a:defRPr sz="2600" b="1">
                <a:solidFill>
                  <a:schemeClr val="bg1"/>
                </a:solidFill>
                <a:latin typeface="Verdana" pitchFamily="34" charset="0"/>
                <a:ea typeface="Microsoft YaHei" pitchFamily="34" charset="-122"/>
              </a:defRPr>
            </a:lvl4pPr>
            <a:lvl5pPr defTabSz="457200">
              <a:defRPr sz="2600" b="1">
                <a:solidFill>
                  <a:schemeClr val="bg1"/>
                </a:solidFill>
                <a:latin typeface="Verdana" pitchFamily="34"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eaLnBrk="1" hangingPunct="1">
              <a:buClrTx/>
              <a:buSzTx/>
              <a:buFontTx/>
              <a:buNone/>
              <a:defRPr/>
            </a:pPr>
            <a:endParaRPr lang="en-US" altLang="en-US" sz="1800" b="0" smtClean="0">
              <a:solidFill>
                <a:srgbClr val="FFFFFF"/>
              </a:solidFill>
            </a:endParaRPr>
          </a:p>
        </p:txBody>
      </p:sp>
      <p:sp>
        <p:nvSpPr>
          <p:cNvPr id="1032" name="Picture 17" descr="LOGO CE_Vertical_EN_NEG_quadri_HR"/>
          <p:cNvSpPr>
            <a:spLocks noChangeAspect="1" noChangeArrowheads="1"/>
          </p:cNvSpPr>
          <p:nvPr/>
        </p:nvSpPr>
        <p:spPr bwMode="auto">
          <a:xfrm>
            <a:off x="5132918" y="258764"/>
            <a:ext cx="1915583" cy="1004887"/>
          </a:xfrm>
          <a:prstGeom prst="rect">
            <a:avLst/>
          </a:prstGeom>
          <a:noFill/>
          <a:ln>
            <a:noFill/>
          </a:ln>
          <a:extLst/>
        </p:spPr>
        <p:txBody>
          <a:bodyPr/>
          <a:lstStyle>
            <a:lvl1pPr>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defTabSz="914400" eaLnBrk="1" hangingPunct="1">
              <a:buClrTx/>
              <a:buSzTx/>
              <a:buFontTx/>
              <a:buNone/>
              <a:defRPr/>
            </a:pPr>
            <a:endParaRPr lang="en-US" altLang="en-US" sz="2600" smtClean="0">
              <a:solidFill>
                <a:srgbClr val="FFFFFF"/>
              </a:solidFill>
            </a:endParaRPr>
          </a:p>
        </p:txBody>
      </p:sp>
      <p:sp>
        <p:nvSpPr>
          <p:cNvPr id="1035" name="Text Box 20"/>
          <p:cNvSpPr txBox="1">
            <a:spLocks noChangeArrowheads="1"/>
          </p:cNvSpPr>
          <p:nvPr/>
        </p:nvSpPr>
        <p:spPr bwMode="auto">
          <a:xfrm>
            <a:off x="5710767" y="6691314"/>
            <a:ext cx="768351" cy="122237"/>
          </a:xfrm>
          <a:prstGeom prst="rect">
            <a:avLst/>
          </a:prstGeom>
          <a:noFill/>
          <a:ln>
            <a:noFill/>
          </a:ln>
          <a:extLst/>
        </p:spPr>
        <p:txBody>
          <a:bodyPr lIns="0" tIns="0" rIns="0" bIns="0">
            <a:spAutoFit/>
          </a:bodyPr>
          <a:lstStyle>
            <a:lvl1pPr marL="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pPr algn="ctr" defTabSz="914400" eaLnBrk="1" hangingPunct="1">
              <a:spcBef>
                <a:spcPct val="50000"/>
              </a:spcBef>
              <a:buClrTx/>
              <a:buSzTx/>
              <a:buFontTx/>
              <a:buNone/>
              <a:defRPr/>
            </a:pPr>
            <a:r>
              <a:rPr lang="de-DE" altLang="en-US" sz="800" smtClean="0">
                <a:solidFill>
                  <a:srgbClr val="FFFFFF"/>
                </a:solidFill>
              </a:rPr>
              <a:t>ENTR G3</a:t>
            </a:r>
            <a:endParaRPr lang="en-GB" altLang="en-US" sz="800" smtClean="0">
              <a:solidFill>
                <a:srgbClr val="FFFFFF"/>
              </a:solidFill>
            </a:endParaRPr>
          </a:p>
        </p:txBody>
      </p:sp>
      <p:sp>
        <p:nvSpPr>
          <p:cNvPr id="1033" name="Rectangle 2"/>
          <p:cNvSpPr>
            <a:spLocks noGrp="1" noChangeArrowheads="1"/>
          </p:cNvSpPr>
          <p:nvPr>
            <p:ph type="title"/>
          </p:nvPr>
        </p:nvSpPr>
        <p:spPr bwMode="auto">
          <a:xfrm>
            <a:off x="1" y="1"/>
            <a:ext cx="513503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3" name="TextBox 16"/>
          <p:cNvSpPr txBox="1">
            <a:spLocks noChangeArrowheads="1"/>
          </p:cNvSpPr>
          <p:nvPr userDrawn="1"/>
        </p:nvSpPr>
        <p:spPr bwMode="auto">
          <a:xfrm>
            <a:off x="5653617" y="6650039"/>
            <a:ext cx="922867" cy="230187"/>
          </a:xfrm>
          <a:prstGeom prst="rect">
            <a:avLst/>
          </a:prstGeom>
          <a:solidFill>
            <a:srgbClr val="0C467A"/>
          </a:solidFill>
          <a:ln>
            <a:noFill/>
          </a:ln>
          <a:extLst/>
        </p:spPr>
        <p:txBody>
          <a:bodyPr lIns="36000" rIns="36000">
            <a:spAutoFit/>
          </a:bodyPr>
          <a:lstStyle>
            <a:lvl1pPr eaLnBrk="0" hangingPunct="0">
              <a:defRPr sz="2600" b="1">
                <a:solidFill>
                  <a:schemeClr val="bg1"/>
                </a:solidFill>
                <a:latin typeface="Verdana" pitchFamily="34" charset="0"/>
              </a:defRPr>
            </a:lvl1pPr>
            <a:lvl2pPr marL="742950" indent="-285750" eaLnBrk="0" hangingPunct="0">
              <a:defRPr sz="2600" b="1">
                <a:solidFill>
                  <a:schemeClr val="bg1"/>
                </a:solidFill>
                <a:latin typeface="Verdana" pitchFamily="34" charset="0"/>
              </a:defRPr>
            </a:lvl2pPr>
            <a:lvl3pPr marL="1143000" indent="-228600" eaLnBrk="0" hangingPunct="0">
              <a:defRPr sz="2600" b="1">
                <a:solidFill>
                  <a:schemeClr val="bg1"/>
                </a:solidFill>
                <a:latin typeface="Verdana" pitchFamily="34" charset="0"/>
              </a:defRPr>
            </a:lvl3pPr>
            <a:lvl4pPr marL="1600200" indent="-228600" eaLnBrk="0" hangingPunct="0">
              <a:defRPr sz="2600" b="1">
                <a:solidFill>
                  <a:schemeClr val="bg1"/>
                </a:solidFill>
                <a:latin typeface="Verdana" pitchFamily="34" charset="0"/>
              </a:defRPr>
            </a:lvl4pPr>
            <a:lvl5pPr marL="2057400" indent="-228600" eaLnBrk="0" hangingPunct="0">
              <a:defRPr sz="2600" b="1">
                <a:solidFill>
                  <a:schemeClr val="bg1"/>
                </a:solidFill>
                <a:latin typeface="Verdana" pitchFamily="34" charset="0"/>
              </a:defRPr>
            </a:lvl5pPr>
            <a:lvl6pPr marL="2514600" indent="-228600" eaLnBrk="0" fontAlgn="base" hangingPunct="0">
              <a:spcBef>
                <a:spcPct val="0"/>
              </a:spcBef>
              <a:spcAft>
                <a:spcPct val="0"/>
              </a:spcAft>
              <a:defRPr sz="2600" b="1">
                <a:solidFill>
                  <a:schemeClr val="bg1"/>
                </a:solidFill>
                <a:latin typeface="Verdana" pitchFamily="34" charset="0"/>
              </a:defRPr>
            </a:lvl6pPr>
            <a:lvl7pPr marL="2971800" indent="-228600" eaLnBrk="0" fontAlgn="base" hangingPunct="0">
              <a:spcBef>
                <a:spcPct val="0"/>
              </a:spcBef>
              <a:spcAft>
                <a:spcPct val="0"/>
              </a:spcAft>
              <a:defRPr sz="2600" b="1">
                <a:solidFill>
                  <a:schemeClr val="bg1"/>
                </a:solidFill>
                <a:latin typeface="Verdana" pitchFamily="34" charset="0"/>
              </a:defRPr>
            </a:lvl7pPr>
            <a:lvl8pPr marL="3429000" indent="-228600" eaLnBrk="0" fontAlgn="base" hangingPunct="0">
              <a:spcBef>
                <a:spcPct val="0"/>
              </a:spcBef>
              <a:spcAft>
                <a:spcPct val="0"/>
              </a:spcAft>
              <a:defRPr sz="2600" b="1">
                <a:solidFill>
                  <a:schemeClr val="bg1"/>
                </a:solidFill>
                <a:latin typeface="Verdana" pitchFamily="34" charset="0"/>
              </a:defRPr>
            </a:lvl8pPr>
            <a:lvl9pPr marL="3886200" indent="-228600" eaLnBrk="0" fontAlgn="base" hangingPunct="0">
              <a:spcBef>
                <a:spcPct val="0"/>
              </a:spcBef>
              <a:spcAft>
                <a:spcPct val="0"/>
              </a:spcAft>
              <a:defRPr sz="2600" b="1">
                <a:solidFill>
                  <a:schemeClr val="bg1"/>
                </a:solidFill>
                <a:latin typeface="Verdana" pitchFamily="34" charset="0"/>
              </a:defRPr>
            </a:lvl9pPr>
          </a:lstStyle>
          <a:p>
            <a:pPr defTabSz="914400" eaLnBrk="1" hangingPunct="1">
              <a:buClrTx/>
              <a:buSzTx/>
              <a:buFontTx/>
              <a:buNone/>
              <a:defRPr/>
            </a:pPr>
            <a:r>
              <a:rPr lang="en-GB" sz="900" dirty="0" smtClean="0">
                <a:solidFill>
                  <a:srgbClr val="FFFFFF"/>
                </a:solidFill>
                <a:ea typeface="Microsoft YaHei" charset="-122"/>
              </a:rPr>
              <a:t>GROW C2</a:t>
            </a:r>
          </a:p>
        </p:txBody>
      </p:sp>
    </p:spTree>
  </p:cSld>
  <p:clrMap bg1="lt1" tx1="dk1" bg2="lt2" tx2="dk2" accent1="accent1" accent2="accent2" accent3="accent3" accent4="accent4" accent5="accent5" accent6="accent6" hlink="hlink" folHlink="folHlink"/>
  <p:sldLayoutIdLst>
    <p:sldLayoutId id="2147503699" r:id="rId1"/>
    <p:sldLayoutId id="2147503700" r:id="rId2"/>
    <p:sldLayoutId id="2147503701" r:id="rId3"/>
    <p:sldLayoutId id="2147503702" r:id="rId4"/>
    <p:sldLayoutId id="2147503703" r:id="rId5"/>
    <p:sldLayoutId id="2147503704" r:id="rId6"/>
    <p:sldLayoutId id="2147503705" r:id="rId7"/>
    <p:sldLayoutId id="2147503706" r:id="rId8"/>
    <p:sldLayoutId id="2147503707" r:id="rId9"/>
    <p:sldLayoutId id="2147503708" r:id="rId10"/>
    <p:sldLayoutId id="2147503709" r:id="rId11"/>
    <p:sldLayoutId id="2147503710" r:id="rId12"/>
    <p:sldLayoutId id="2147503711" r:id="rId13"/>
    <p:sldLayoutId id="2147503713" r:id="rId14"/>
  </p:sldLayoutIdLst>
  <p:hf hdr="0" ftr="0" dt="0"/>
  <p:txStyles>
    <p:title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rgbClr val="0F5494"/>
        </a:buClr>
        <a:buChar char="•"/>
        <a:defRPr sz="2400" b="1">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a:solidFill>
            <a:srgbClr val="0F5494"/>
          </a:solidFill>
          <a:latin typeface="+mn-lt"/>
        </a:defRPr>
      </a:lvl2pPr>
      <a:lvl3pPr marL="1143000" indent="-228600" algn="l" rtl="0" eaLnBrk="0" fontAlgn="base" hangingPunct="0">
        <a:spcBef>
          <a:spcPct val="20000"/>
        </a:spcBef>
        <a:spcAft>
          <a:spcPct val="0"/>
        </a:spcAft>
        <a:buClr>
          <a:srgbClr val="0F5494"/>
        </a:buClr>
        <a:buChar char="•"/>
        <a:defRPr>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c.europa.eu/clima/sites/clima/files/docs/pages/com_2018_733_analysis_in_support_en_0.pdf" TargetMode="External"/><Relationship Id="rId3" Type="http://schemas.openxmlformats.org/officeDocument/2006/relationships/hyperlink" Target="https://ec.europa.eu/growth/sectors/raw-materials_en" TargetMode="External"/><Relationship Id="rId7" Type="http://schemas.openxmlformats.org/officeDocument/2006/relationships/hyperlink" Target="https://ec.europa.eu/clima/sites/clima/files/docs/pages/com_2018_733_en.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eippcb.jrc.ec.europa.eu/reference/BREF/NFM_Final_Draft_10_2014.pdf" TargetMode="External"/><Relationship Id="rId5" Type="http://schemas.openxmlformats.org/officeDocument/2006/relationships/hyperlink" Target="https://ec.europa.eu/research/participants/portal/desktop/en/opportunities/h2020/index.html" TargetMode="External"/><Relationship Id="rId4" Type="http://schemas.openxmlformats.org/officeDocument/2006/relationships/hyperlink" Target="https://ec.europa.eu/growth/tools-databases/eip-raw-materials/en" TargetMode="External"/><Relationship Id="rId9" Type="http://schemas.openxmlformats.org/officeDocument/2006/relationships/hyperlink" Target="https://eur-lex.europa.eu/legal-content/EN/TXT/?uri=CELEX:52012DC008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5"/>
          <p:cNvSpPr>
            <a:spLocks noGrp="1" noChangeArrowheads="1"/>
          </p:cNvSpPr>
          <p:nvPr>
            <p:ph type="subTitle" idx="1"/>
          </p:nvPr>
        </p:nvSpPr>
        <p:spPr>
          <a:xfrm>
            <a:off x="119336" y="2924944"/>
            <a:ext cx="11881320" cy="3933056"/>
          </a:xfrm>
        </p:spPr>
        <p:txBody>
          <a:bodyPr/>
          <a:lstStyle/>
          <a:p>
            <a:pPr algn="r">
              <a:lnSpc>
                <a:spcPct val="70000"/>
              </a:lnSpc>
              <a:spcBef>
                <a:spcPts val="600"/>
              </a:spcBef>
              <a:spcAft>
                <a:spcPts val="600"/>
              </a:spcAft>
            </a:pPr>
            <a:r>
              <a:rPr lang="en-US" altLang="en-US" sz="2000" b="1" dirty="0" smtClean="0"/>
              <a:t>6th </a:t>
            </a:r>
            <a:r>
              <a:rPr lang="en-US" altLang="en-US" sz="2000" b="1" dirty="0"/>
              <a:t>International Slag </a:t>
            </a:r>
            <a:r>
              <a:rPr lang="en-US" altLang="en-US" sz="2000" b="1" dirty="0" err="1"/>
              <a:t>Valorisation</a:t>
            </a:r>
            <a:r>
              <a:rPr lang="en-US" altLang="en-US" sz="2000" b="1" dirty="0"/>
              <a:t> Symposium</a:t>
            </a:r>
          </a:p>
          <a:p>
            <a:pPr algn="r">
              <a:lnSpc>
                <a:spcPct val="70000"/>
              </a:lnSpc>
              <a:spcBef>
                <a:spcPts val="600"/>
              </a:spcBef>
              <a:spcAft>
                <a:spcPts val="600"/>
              </a:spcAft>
            </a:pPr>
            <a:r>
              <a:rPr lang="en-US" altLang="en-US" sz="2000" b="1" dirty="0"/>
              <a:t>Science, Innovation &amp; Entrepreneurship in Pursuit of a Sustainable World </a:t>
            </a:r>
          </a:p>
          <a:p>
            <a:pPr algn="r">
              <a:lnSpc>
                <a:spcPct val="70000"/>
              </a:lnSpc>
              <a:spcBef>
                <a:spcPts val="600"/>
              </a:spcBef>
              <a:spcAft>
                <a:spcPts val="600"/>
              </a:spcAft>
            </a:pPr>
            <a:r>
              <a:rPr lang="en-US" altLang="en-US" sz="2000" dirty="0"/>
              <a:t>01-05 April 2019 - </a:t>
            </a:r>
            <a:r>
              <a:rPr lang="en-US" altLang="en-US" sz="2000" dirty="0" err="1"/>
              <a:t>Mechelen</a:t>
            </a:r>
            <a:r>
              <a:rPr lang="en-US" altLang="en-US" sz="2000" dirty="0"/>
              <a:t>, </a:t>
            </a:r>
            <a:r>
              <a:rPr lang="en-US" altLang="en-US" sz="2000" dirty="0" smtClean="0"/>
              <a:t>Belgium</a:t>
            </a:r>
            <a:endParaRPr lang="en-US" altLang="en-US" sz="1400" b="1" i="0" dirty="0" smtClean="0"/>
          </a:p>
          <a:p>
            <a:pPr algn="r"/>
            <a:endParaRPr lang="en-US" altLang="en-US" sz="1400" b="1" i="0" dirty="0"/>
          </a:p>
          <a:p>
            <a:pPr algn="r"/>
            <a:r>
              <a:rPr lang="en-US" altLang="en-US" sz="1400" b="1" i="0" dirty="0" smtClean="0"/>
              <a:t>Vincent </a:t>
            </a:r>
            <a:r>
              <a:rPr lang="en-US" altLang="en-US" sz="1400" b="1" i="0" dirty="0"/>
              <a:t>BASUYAU  - Resource Efficiency and Raw Materials Policy </a:t>
            </a:r>
            <a:r>
              <a:rPr lang="en-US" altLang="en-US" sz="1400" b="1" i="0" dirty="0" smtClean="0"/>
              <a:t>Officer</a:t>
            </a:r>
            <a:endParaRPr lang="en-GB" altLang="en-US" sz="1400" b="1" dirty="0"/>
          </a:p>
          <a:p>
            <a:pPr algn="r"/>
            <a:r>
              <a:rPr lang="en-GB" altLang="en-US" sz="1400" b="1" i="0" dirty="0" smtClean="0"/>
              <a:t>European </a:t>
            </a:r>
            <a:r>
              <a:rPr lang="en-GB" altLang="en-US" sz="1400" b="1" i="0" dirty="0"/>
              <a:t>Commission</a:t>
            </a:r>
          </a:p>
          <a:p>
            <a:pPr algn="r"/>
            <a:r>
              <a:rPr lang="en-GB" altLang="en-US" sz="1400" b="1" i="0" dirty="0" smtClean="0"/>
              <a:t>Directorate-General for Internal Market, Industry, Entrepreneurship and SMEs </a:t>
            </a:r>
            <a:endParaRPr lang="en-GB" altLang="en-US" sz="1400" b="1" i="0" dirty="0"/>
          </a:p>
          <a:p>
            <a:pPr algn="r"/>
            <a:r>
              <a:rPr lang="en-GB" sz="1400" b="1" i="0" dirty="0"/>
              <a:t>Resource Efficiency and Raw Materials </a:t>
            </a:r>
            <a:r>
              <a:rPr lang="en-GB" sz="1400" b="1" i="0" dirty="0" smtClean="0"/>
              <a:t>Unit C.2 </a:t>
            </a:r>
            <a:endParaRPr lang="en-GB" sz="1400" b="1" i="0" dirty="0"/>
          </a:p>
          <a:p>
            <a:pPr algn="r">
              <a:lnSpc>
                <a:spcPct val="70000"/>
              </a:lnSpc>
              <a:spcBef>
                <a:spcPts val="600"/>
              </a:spcBef>
              <a:spcAft>
                <a:spcPts val="600"/>
              </a:spcAft>
            </a:pPr>
            <a:endParaRPr lang="en-GB" altLang="en-US" sz="1600" b="1" dirty="0"/>
          </a:p>
        </p:txBody>
      </p:sp>
      <p:sp>
        <p:nvSpPr>
          <p:cNvPr id="65542" name="Title 2"/>
          <p:cNvSpPr txBox="1">
            <a:spLocks/>
          </p:cNvSpPr>
          <p:nvPr/>
        </p:nvSpPr>
        <p:spPr bwMode="auto">
          <a:xfrm>
            <a:off x="1271464" y="1340768"/>
            <a:ext cx="1092053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defRPr sz="2600" b="1">
                <a:solidFill>
                  <a:schemeClr val="bg1"/>
                </a:solidFill>
                <a:latin typeface="Verdana" pitchFamily="34" charset="0"/>
                <a:ea typeface="Microsoft YaHei" pitchFamily="34" charset="-122"/>
              </a:defRPr>
            </a:lvl1pPr>
            <a:lvl2pPr>
              <a:defRPr sz="2600" b="1">
                <a:solidFill>
                  <a:schemeClr val="bg1"/>
                </a:solidFill>
                <a:latin typeface="Verdana" pitchFamily="34" charset="0"/>
                <a:ea typeface="Microsoft YaHei" pitchFamily="34" charset="-122"/>
              </a:defRPr>
            </a:lvl2pPr>
            <a:lvl3pPr>
              <a:defRPr sz="2600" b="1">
                <a:solidFill>
                  <a:schemeClr val="bg1"/>
                </a:solidFill>
                <a:latin typeface="Verdana" pitchFamily="34" charset="0"/>
                <a:ea typeface="Microsoft YaHei" pitchFamily="34" charset="-122"/>
              </a:defRPr>
            </a:lvl3pPr>
            <a:lvl4pPr>
              <a:defRPr sz="2600" b="1">
                <a:solidFill>
                  <a:schemeClr val="bg1"/>
                </a:solidFill>
                <a:latin typeface="Verdana" pitchFamily="34" charset="0"/>
                <a:ea typeface="Microsoft YaHei" pitchFamily="34" charset="-122"/>
              </a:defRPr>
            </a:lvl4pPr>
            <a:lvl5pPr>
              <a:defRPr sz="2600" b="1">
                <a:solidFill>
                  <a:schemeClr val="bg1"/>
                </a:solidFill>
                <a:latin typeface="Verdana"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defRPr sz="2600" b="1">
                <a:solidFill>
                  <a:schemeClr val="bg1"/>
                </a:solidFill>
                <a:latin typeface="Verdana" pitchFamily="34" charset="0"/>
                <a:ea typeface="Microsoft YaHei" pitchFamily="34" charset="-122"/>
              </a:defRPr>
            </a:lvl9pPr>
          </a:lstStyle>
          <a:p>
            <a:r>
              <a:rPr lang="es-ES" altLang="en-US" sz="3200" dirty="0" smtClean="0">
                <a:solidFill>
                  <a:srgbClr val="FFFF00"/>
                </a:solidFill>
              </a:rPr>
              <a:t>LEGAL AND ENVIRONMENTAL BOTTLENECKS AND OPPORTUNITIES FOR SLAG-BASED PRODUCTS VALORISATION</a:t>
            </a:r>
            <a:endParaRPr lang="en-GB" altLang="en-US" sz="2400" b="0" dirty="0"/>
          </a:p>
        </p:txBody>
      </p:sp>
    </p:spTree>
    <p:extLst>
      <p:ext uri="{BB962C8B-B14F-4D97-AF65-F5344CB8AC3E}">
        <p14:creationId xmlns:p14="http://schemas.microsoft.com/office/powerpoint/2010/main" val="2542945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073" y="0"/>
            <a:ext cx="5447927" cy="936625"/>
          </a:xfrm>
        </p:spPr>
        <p:txBody>
          <a:bodyPr/>
          <a:lstStyle/>
          <a:p>
            <a:pPr algn="ctr"/>
            <a:r>
              <a:rPr lang="en-GB" dirty="0" smtClean="0"/>
              <a:t>Construction Products Regulation</a:t>
            </a:r>
            <a:endParaRPr lang="de-DE" dirty="0"/>
          </a:p>
        </p:txBody>
      </p:sp>
      <p:sp>
        <p:nvSpPr>
          <p:cNvPr id="4" name="Slide Number Placeholder 3"/>
          <p:cNvSpPr>
            <a:spLocks noGrp="1"/>
          </p:cNvSpPr>
          <p:nvPr>
            <p:ph type="sldNum" sz="quarter" idx="10"/>
          </p:nvPr>
        </p:nvSpPr>
        <p:spPr/>
        <p:txBody>
          <a:bodyPr/>
          <a:lstStyle/>
          <a:p>
            <a:fld id="{8C986509-4E01-4FD1-83BB-211CA22209AE}" type="slidenum">
              <a:rPr lang="en-GB" altLang="en-US" smtClean="0"/>
              <a:pPr/>
              <a:t>10</a:t>
            </a:fld>
            <a:endParaRPr lang="en-GB" altLang="en-US"/>
          </a:p>
        </p:txBody>
      </p:sp>
      <p:sp>
        <p:nvSpPr>
          <p:cNvPr id="6" name="Title 1"/>
          <p:cNvSpPr txBox="1">
            <a:spLocks/>
          </p:cNvSpPr>
          <p:nvPr/>
        </p:nvSpPr>
        <p:spPr bwMode="auto">
          <a:xfrm>
            <a:off x="-2102" y="1"/>
            <a:ext cx="5447927"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ctr" defTabSz="914400">
              <a:buClrTx/>
              <a:buSzTx/>
              <a:buFontTx/>
            </a:pPr>
            <a:r>
              <a:rPr lang="en-US" sz="1800" kern="0" dirty="0" smtClean="0"/>
              <a:t>2. Environmental </a:t>
            </a:r>
            <a:r>
              <a:rPr lang="en-US" sz="1800" kern="0" dirty="0"/>
              <a:t>regulations and standards from MS and the EU</a:t>
            </a:r>
          </a:p>
        </p:txBody>
      </p:sp>
      <p:sp>
        <p:nvSpPr>
          <p:cNvPr id="3" name="TextBox 2"/>
          <p:cNvSpPr txBox="1"/>
          <p:nvPr/>
        </p:nvSpPr>
        <p:spPr>
          <a:xfrm>
            <a:off x="119336" y="1520028"/>
            <a:ext cx="7272808" cy="5484578"/>
          </a:xfrm>
          <a:prstGeom prst="rect">
            <a:avLst/>
          </a:prstGeom>
          <a:noFill/>
        </p:spPr>
        <p:txBody>
          <a:bodyPr wrap="square" rtlCol="0">
            <a:spAutoFit/>
          </a:bodyPr>
          <a:lstStyle/>
          <a:p>
            <a:pPr>
              <a:spcBef>
                <a:spcPct val="20000"/>
              </a:spcBef>
              <a:buClr>
                <a:srgbClr val="0F5494"/>
              </a:buClr>
            </a:pPr>
            <a:r>
              <a:rPr lang="en-US" sz="2400" dirty="0">
                <a:solidFill>
                  <a:srgbClr val="0F5494"/>
                </a:solidFill>
                <a:latin typeface="+mn-lt"/>
                <a:ea typeface="+mn-ea"/>
              </a:rPr>
              <a:t>The Construction Products Regulation (CPR, 305/2011/EU) )</a:t>
            </a:r>
            <a:endParaRPr lang="en-US" sz="2400" dirty="0" smtClean="0">
              <a:solidFill>
                <a:srgbClr val="0F5494"/>
              </a:solidFill>
              <a:latin typeface="+mn-lt"/>
              <a:ea typeface="+mn-ea"/>
            </a:endParaRPr>
          </a:p>
          <a:p>
            <a:pPr>
              <a:spcBef>
                <a:spcPct val="20000"/>
              </a:spcBef>
              <a:buClr>
                <a:srgbClr val="0F5494"/>
              </a:buClr>
            </a:pPr>
            <a:r>
              <a:rPr lang="en-US" sz="2400" b="0" dirty="0">
                <a:solidFill>
                  <a:srgbClr val="0F5494"/>
                </a:solidFill>
                <a:latin typeface="+mn-lt"/>
                <a:ea typeface="+mn-ea"/>
              </a:rPr>
              <a:t>M</a:t>
            </a:r>
            <a:r>
              <a:rPr lang="en-US" sz="2400" b="0" dirty="0" smtClean="0">
                <a:solidFill>
                  <a:srgbClr val="0F5494"/>
                </a:solidFill>
                <a:latin typeface="+mn-lt"/>
                <a:ea typeface="+mn-ea"/>
              </a:rPr>
              <a:t>arket tool to </a:t>
            </a:r>
            <a:r>
              <a:rPr lang="en-US" sz="2400" b="0" dirty="0">
                <a:solidFill>
                  <a:srgbClr val="0F5494"/>
                </a:solidFill>
                <a:latin typeface="+mn-lt"/>
                <a:ea typeface="+mn-ea"/>
              </a:rPr>
              <a:t>remove </a:t>
            </a:r>
            <a:r>
              <a:rPr lang="en-US" sz="2400" b="0" dirty="0" smtClean="0">
                <a:solidFill>
                  <a:srgbClr val="0F5494"/>
                </a:solidFill>
                <a:latin typeface="+mn-lt"/>
                <a:ea typeface="+mn-ea"/>
              </a:rPr>
              <a:t>barriers </a:t>
            </a:r>
            <a:r>
              <a:rPr lang="en-US" sz="2400" b="0" dirty="0">
                <a:solidFill>
                  <a:srgbClr val="0F5494"/>
                </a:solidFill>
                <a:latin typeface="+mn-lt"/>
                <a:ea typeface="+mn-ea"/>
              </a:rPr>
              <a:t>to </a:t>
            </a:r>
            <a:r>
              <a:rPr lang="en-US" sz="2400" b="0" dirty="0" smtClean="0">
                <a:solidFill>
                  <a:srgbClr val="0F5494"/>
                </a:solidFill>
                <a:latin typeface="+mn-lt"/>
                <a:ea typeface="+mn-ea"/>
              </a:rPr>
              <a:t>trade</a:t>
            </a:r>
          </a:p>
          <a:p>
            <a:pPr marL="342900"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CE marking </a:t>
            </a:r>
            <a:r>
              <a:rPr lang="en-US" sz="2400" b="0" dirty="0" smtClean="0">
                <a:solidFill>
                  <a:srgbClr val="0F5494"/>
                </a:solidFill>
                <a:latin typeface="+mn-lt"/>
                <a:ea typeface="+mn-ea"/>
              </a:rPr>
              <a:t>to </a:t>
            </a:r>
            <a:r>
              <a:rPr lang="en-US" sz="2400" b="0" dirty="0">
                <a:solidFill>
                  <a:srgbClr val="0F5494"/>
                </a:solidFill>
                <a:latin typeface="+mn-lt"/>
                <a:ea typeface="+mn-ea"/>
              </a:rPr>
              <a:t>provide a </a:t>
            </a:r>
            <a:r>
              <a:rPr lang="en-US" sz="2400" b="0" dirty="0" err="1">
                <a:solidFill>
                  <a:srgbClr val="0F5494"/>
                </a:solidFill>
                <a:latin typeface="+mn-lt"/>
                <a:ea typeface="+mn-ea"/>
              </a:rPr>
              <a:t>harmonised</a:t>
            </a:r>
            <a:r>
              <a:rPr lang="en-US" sz="2400" b="0" dirty="0">
                <a:solidFill>
                  <a:srgbClr val="0F5494"/>
                </a:solidFill>
                <a:latin typeface="+mn-lt"/>
                <a:ea typeface="+mn-ea"/>
              </a:rPr>
              <a:t> information </a:t>
            </a:r>
            <a:r>
              <a:rPr lang="en-US" sz="2400" b="0" dirty="0" smtClean="0">
                <a:solidFill>
                  <a:srgbClr val="0F5494"/>
                </a:solidFill>
                <a:latin typeface="+mn-lt"/>
                <a:ea typeface="+mn-ea"/>
              </a:rPr>
              <a:t>format</a:t>
            </a:r>
          </a:p>
          <a:p>
            <a:pPr marL="342900"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Basic </a:t>
            </a:r>
            <a:r>
              <a:rPr lang="en-US" sz="2400" b="0" dirty="0" smtClean="0">
                <a:solidFill>
                  <a:srgbClr val="0F5494"/>
                </a:solidFill>
                <a:latin typeface="+mn-lt"/>
                <a:ea typeface="+mn-ea"/>
              </a:rPr>
              <a:t>Work Requirements</a:t>
            </a:r>
          </a:p>
          <a:p>
            <a:pPr marL="342900"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CPR is NOT defining health or environmental </a:t>
            </a:r>
            <a:r>
              <a:rPr lang="en-US" sz="2400" b="0" dirty="0" smtClean="0">
                <a:solidFill>
                  <a:srgbClr val="0F5494"/>
                </a:solidFill>
                <a:latin typeface="+mn-lt"/>
                <a:ea typeface="+mn-ea"/>
              </a:rPr>
              <a:t>risk</a:t>
            </a:r>
          </a:p>
          <a:p>
            <a:pPr marL="342900"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CPR is NOT setting threshold </a:t>
            </a:r>
            <a:r>
              <a:rPr lang="en-US" sz="2400" b="0" dirty="0" smtClean="0">
                <a:solidFill>
                  <a:srgbClr val="0F5494"/>
                </a:solidFill>
                <a:latin typeface="+mn-lt"/>
                <a:ea typeface="+mn-ea"/>
              </a:rPr>
              <a:t>value</a:t>
            </a:r>
          </a:p>
          <a:p>
            <a:pPr marL="342900" indent="-342900">
              <a:spcBef>
                <a:spcPct val="20000"/>
              </a:spcBef>
              <a:buClr>
                <a:srgbClr val="0F5494"/>
              </a:buClr>
              <a:buFont typeface="Wingdings" panose="05000000000000000000" pitchFamily="2" charset="2"/>
              <a:buChar char="Ø"/>
            </a:pPr>
            <a:r>
              <a:rPr lang="en-US" sz="2400" b="0" dirty="0" smtClean="0">
                <a:solidFill>
                  <a:srgbClr val="0F5494"/>
                </a:solidFill>
                <a:latin typeface="+mn-lt"/>
                <a:ea typeface="+mn-ea"/>
              </a:rPr>
              <a:t>Different </a:t>
            </a:r>
            <a:r>
              <a:rPr lang="en-US" sz="2400" b="0" dirty="0">
                <a:solidFill>
                  <a:srgbClr val="0F5494"/>
                </a:solidFill>
                <a:latin typeface="+mn-lt"/>
                <a:ea typeface="+mn-ea"/>
              </a:rPr>
              <a:t>national values –one test </a:t>
            </a:r>
            <a:r>
              <a:rPr lang="en-US" sz="2400" b="0" dirty="0" smtClean="0">
                <a:solidFill>
                  <a:srgbClr val="0F5494"/>
                </a:solidFill>
                <a:latin typeface="+mn-lt"/>
                <a:ea typeface="+mn-ea"/>
              </a:rPr>
              <a:t>method</a:t>
            </a:r>
          </a:p>
          <a:p>
            <a:pPr marL="342900" indent="-342900">
              <a:spcBef>
                <a:spcPct val="20000"/>
              </a:spcBef>
              <a:buClr>
                <a:srgbClr val="0F5494"/>
              </a:buClr>
              <a:buFont typeface="Wingdings" panose="05000000000000000000" pitchFamily="2" charset="2"/>
              <a:buChar char="Ø"/>
            </a:pPr>
            <a:r>
              <a:rPr lang="en-US" sz="2400" b="0" dirty="0" smtClean="0">
                <a:solidFill>
                  <a:srgbClr val="0F5494"/>
                </a:solidFill>
                <a:latin typeface="+mn-lt"/>
                <a:ea typeface="+mn-ea"/>
              </a:rPr>
              <a:t>Secondary materials–same performance </a:t>
            </a:r>
            <a:r>
              <a:rPr lang="en-US" sz="2400" b="0" dirty="0">
                <a:solidFill>
                  <a:srgbClr val="0F5494"/>
                </a:solidFill>
                <a:latin typeface="+mn-lt"/>
                <a:ea typeface="+mn-ea"/>
              </a:rPr>
              <a:t>or </a:t>
            </a:r>
            <a:r>
              <a:rPr lang="en-US" sz="2400" b="0" dirty="0" smtClean="0">
                <a:solidFill>
                  <a:srgbClr val="0F5494"/>
                </a:solidFill>
                <a:latin typeface="+mn-lt"/>
                <a:ea typeface="+mn-ea"/>
              </a:rPr>
              <a:t>additional testing necessary</a:t>
            </a:r>
            <a:endParaRPr lang="en-US" sz="2400" b="0" dirty="0">
              <a:solidFill>
                <a:srgbClr val="0F5494"/>
              </a:solidFill>
              <a:latin typeface="+mn-lt"/>
              <a:ea typeface="+mn-ea"/>
            </a:endParaRPr>
          </a:p>
          <a:p>
            <a:pPr marL="342900" indent="-342900">
              <a:spcBef>
                <a:spcPct val="20000"/>
              </a:spcBef>
              <a:buClr>
                <a:srgbClr val="0F5494"/>
              </a:buClr>
              <a:buFont typeface="Wingdings" panose="05000000000000000000" pitchFamily="2" charset="2"/>
              <a:buChar char="Ø"/>
            </a:pPr>
            <a:endParaRPr lang="de-DE" sz="2400" b="0" dirty="0" smtClean="0">
              <a:solidFill>
                <a:srgbClr val="0F5494"/>
              </a:solidFill>
              <a:latin typeface="+mn-lt"/>
              <a:ea typeface="+mn-ea"/>
            </a:endParaRPr>
          </a:p>
        </p:txBody>
      </p:sp>
      <p:pic>
        <p:nvPicPr>
          <p:cNvPr id="8" name="Picture 7"/>
          <p:cNvPicPr>
            <a:picLocks noChangeAspect="1"/>
          </p:cNvPicPr>
          <p:nvPr/>
        </p:nvPicPr>
        <p:blipFill>
          <a:blip r:embed="rId2"/>
          <a:stretch>
            <a:fillRect/>
          </a:stretch>
        </p:blipFill>
        <p:spPr>
          <a:xfrm>
            <a:off x="7176121" y="1700807"/>
            <a:ext cx="4785804" cy="3585437"/>
          </a:xfrm>
          <a:prstGeom prst="rect">
            <a:avLst/>
          </a:prstGeom>
        </p:spPr>
      </p:pic>
    </p:spTree>
    <p:extLst>
      <p:ext uri="{BB962C8B-B14F-4D97-AF65-F5344CB8AC3E}">
        <p14:creationId xmlns:p14="http://schemas.microsoft.com/office/powerpoint/2010/main" val="2220494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3. Technical</a:t>
            </a:r>
            <a:r>
              <a:rPr lang="en-US" sz="2000" dirty="0"/>
              <a:t>, environmental and economic </a:t>
            </a:r>
            <a:r>
              <a:rPr lang="en-US" sz="2000" dirty="0" smtClean="0"/>
              <a:t>challenges</a:t>
            </a:r>
            <a:endParaRPr lang="de-DE" dirty="0"/>
          </a:p>
        </p:txBody>
      </p:sp>
      <p:sp>
        <p:nvSpPr>
          <p:cNvPr id="4" name="Content Placeholder 3"/>
          <p:cNvSpPr>
            <a:spLocks noGrp="1"/>
          </p:cNvSpPr>
          <p:nvPr>
            <p:ph sz="half" idx="2"/>
          </p:nvPr>
        </p:nvSpPr>
        <p:spPr>
          <a:xfrm>
            <a:off x="6316133" y="1412875"/>
            <a:ext cx="5875867" cy="3960341"/>
          </a:xfrm>
        </p:spPr>
        <p:txBody>
          <a:bodyPr/>
          <a:lstStyle/>
          <a:p>
            <a:pPr defTabSz="449263">
              <a:buSzPct val="100000"/>
              <a:buFont typeface="Times New Roman" panose="02020603050405020304" pitchFamily="18" charset="0"/>
            </a:pPr>
            <a:r>
              <a:rPr lang="de-DE" sz="2400" kern="1200" dirty="0"/>
              <a:t>Different </a:t>
            </a:r>
            <a:r>
              <a:rPr lang="de-DE" sz="2400" kern="1200" dirty="0" err="1"/>
              <a:t>uses</a:t>
            </a:r>
            <a:r>
              <a:rPr lang="de-DE" sz="2400" kern="1200" dirty="0"/>
              <a:t> </a:t>
            </a:r>
            <a:r>
              <a:rPr lang="de-DE" sz="2400" kern="1200" dirty="0" err="1"/>
              <a:t>and</a:t>
            </a:r>
            <a:r>
              <a:rPr lang="de-DE" sz="2400" kern="1200" dirty="0"/>
              <a:t> </a:t>
            </a:r>
            <a:r>
              <a:rPr lang="de-DE" sz="2400" kern="1200" dirty="0" err="1"/>
              <a:t>issues</a:t>
            </a:r>
            <a:endParaRPr lang="de-DE" sz="2400" kern="1200" dirty="0"/>
          </a:p>
          <a:p>
            <a:pPr defTabSz="449263">
              <a:buSzPct val="100000"/>
              <a:buFont typeface="Times New Roman" panose="02020603050405020304" pitchFamily="18" charset="0"/>
            </a:pPr>
            <a:r>
              <a:rPr lang="de-DE" sz="2400" kern="1200" dirty="0"/>
              <a:t>Substantial </a:t>
            </a:r>
            <a:r>
              <a:rPr lang="de-DE" sz="2400" kern="1200" dirty="0" err="1"/>
              <a:t>research</a:t>
            </a:r>
            <a:r>
              <a:rPr lang="de-DE" sz="2400" kern="1200" dirty="0"/>
              <a:t> </a:t>
            </a:r>
            <a:r>
              <a:rPr lang="de-DE" sz="2400" kern="1200" dirty="0" err="1"/>
              <a:t>work</a:t>
            </a:r>
            <a:r>
              <a:rPr lang="de-DE" sz="2400" kern="1200" dirty="0"/>
              <a:t> </a:t>
            </a:r>
            <a:r>
              <a:rPr lang="de-DE" sz="2400" kern="1200" dirty="0" err="1" smtClean="0"/>
              <a:t>already</a:t>
            </a:r>
            <a:r>
              <a:rPr lang="de-DE" sz="2400" kern="1200" dirty="0" smtClean="0"/>
              <a:t> </a:t>
            </a:r>
            <a:r>
              <a:rPr lang="de-DE" sz="2400" kern="1200" dirty="0" err="1" smtClean="0"/>
              <a:t>available</a:t>
            </a:r>
            <a:endParaRPr lang="de-DE" sz="2400" kern="1200" dirty="0"/>
          </a:p>
          <a:p>
            <a:pPr defTabSz="449263">
              <a:buSzPct val="100000"/>
              <a:buFont typeface="Times New Roman" panose="02020603050405020304" pitchFamily="18" charset="0"/>
            </a:pPr>
            <a:r>
              <a:rPr lang="de-DE" sz="2400" kern="1200" dirty="0" err="1" smtClean="0"/>
              <a:t>Opportunities</a:t>
            </a:r>
            <a:r>
              <a:rPr lang="de-DE" sz="2400" kern="1200" dirty="0" smtClean="0"/>
              <a:t> for </a:t>
            </a:r>
            <a:r>
              <a:rPr lang="de-DE" sz="2400" kern="1200" dirty="0" err="1" smtClean="0"/>
              <a:t>new</a:t>
            </a:r>
            <a:r>
              <a:rPr lang="de-DE" sz="2400" kern="1200" dirty="0" smtClean="0"/>
              <a:t> </a:t>
            </a:r>
            <a:r>
              <a:rPr lang="de-DE" sz="2400" kern="1200" dirty="0" err="1"/>
              <a:t>products</a:t>
            </a:r>
            <a:r>
              <a:rPr lang="de-DE" sz="2400" kern="1200" dirty="0"/>
              <a:t>, </a:t>
            </a:r>
            <a:r>
              <a:rPr lang="de-DE" sz="2400" kern="1200" dirty="0" err="1"/>
              <a:t>jobs</a:t>
            </a:r>
            <a:r>
              <a:rPr lang="de-DE" sz="2400" kern="1200" dirty="0"/>
              <a:t> </a:t>
            </a:r>
            <a:r>
              <a:rPr lang="de-DE" sz="2400" kern="1200" dirty="0" err="1"/>
              <a:t>and</a:t>
            </a:r>
            <a:r>
              <a:rPr lang="de-DE" sz="2400" kern="1200" dirty="0"/>
              <a:t> </a:t>
            </a:r>
            <a:r>
              <a:rPr lang="de-DE" sz="2400" kern="1200" dirty="0" err="1"/>
              <a:t>growth</a:t>
            </a:r>
            <a:endParaRPr lang="de-DE" sz="2400" kern="1200" dirty="0"/>
          </a:p>
          <a:p>
            <a:pPr lvl="1">
              <a:buFont typeface="Wingdings" panose="05000000000000000000" pitchFamily="2" charset="2"/>
              <a:buChar char="Ø"/>
            </a:pPr>
            <a:r>
              <a:rPr lang="de-DE" dirty="0" err="1" smtClean="0"/>
              <a:t>Inorganic</a:t>
            </a:r>
            <a:r>
              <a:rPr lang="de-DE" dirty="0" smtClean="0"/>
              <a:t> geo-polymers</a:t>
            </a:r>
          </a:p>
          <a:p>
            <a:pPr lvl="1">
              <a:buFont typeface="Wingdings" panose="05000000000000000000" pitchFamily="2" charset="2"/>
              <a:buChar char="Ø"/>
            </a:pPr>
            <a:r>
              <a:rPr lang="de-DE" dirty="0" err="1" smtClean="0"/>
              <a:t>Blended</a:t>
            </a:r>
            <a:r>
              <a:rPr lang="de-DE" dirty="0" smtClean="0"/>
              <a:t> </a:t>
            </a:r>
            <a:r>
              <a:rPr lang="de-DE" dirty="0" err="1" smtClean="0"/>
              <a:t>cements</a:t>
            </a:r>
            <a:endParaRPr lang="de-DE" dirty="0" smtClean="0"/>
          </a:p>
          <a:p>
            <a:pPr lvl="1">
              <a:buFont typeface="Wingdings" panose="05000000000000000000" pitchFamily="2" charset="2"/>
              <a:buChar char="Ø"/>
            </a:pPr>
            <a:r>
              <a:rPr lang="de-DE" dirty="0" smtClean="0"/>
              <a:t>Building </a:t>
            </a:r>
            <a:r>
              <a:rPr lang="de-DE" dirty="0" err="1" smtClean="0"/>
              <a:t>sblocks</a:t>
            </a:r>
            <a:endParaRPr lang="de-DE" dirty="0" smtClean="0"/>
          </a:p>
          <a:p>
            <a:pPr lvl="1">
              <a:buFont typeface="Wingdings" panose="05000000000000000000" pitchFamily="2" charset="2"/>
              <a:buChar char="Ø"/>
            </a:pPr>
            <a:r>
              <a:rPr lang="de-DE" dirty="0" smtClean="0"/>
              <a:t>…</a:t>
            </a:r>
          </a:p>
          <a:p>
            <a:pPr marL="457200" lvl="1" indent="0">
              <a:buNone/>
            </a:pPr>
            <a:endParaRPr lang="de-DE" dirty="0" smtClean="0"/>
          </a:p>
          <a:p>
            <a:pPr marL="0" indent="0">
              <a:buNone/>
            </a:pPr>
            <a:endParaRPr lang="de-DE" dirty="0"/>
          </a:p>
        </p:txBody>
      </p:sp>
      <p:sp>
        <p:nvSpPr>
          <p:cNvPr id="5" name="Slide Number Placeholder 4"/>
          <p:cNvSpPr>
            <a:spLocks noGrp="1"/>
          </p:cNvSpPr>
          <p:nvPr>
            <p:ph type="sldNum" sz="quarter" idx="11"/>
          </p:nvPr>
        </p:nvSpPr>
        <p:spPr/>
        <p:txBody>
          <a:bodyPr/>
          <a:lstStyle/>
          <a:p>
            <a:fld id="{9221FF98-5599-40D9-8788-37F7034E80A6}" type="slidenum">
              <a:rPr lang="en-GB" altLang="en-US" smtClean="0"/>
              <a:pPr/>
              <a:t>11</a:t>
            </a:fld>
            <a:endParaRPr lang="en-GB" altLang="en-US"/>
          </a:p>
        </p:txBody>
      </p:sp>
      <p:sp>
        <p:nvSpPr>
          <p:cNvPr id="8" name="Rectangle 7"/>
          <p:cNvSpPr/>
          <p:nvPr/>
        </p:nvSpPr>
        <p:spPr>
          <a:xfrm>
            <a:off x="6096000" y="222091"/>
            <a:ext cx="6096000" cy="492443"/>
          </a:xfrm>
          <a:prstGeom prst="rect">
            <a:avLst/>
          </a:prstGeom>
        </p:spPr>
        <p:txBody>
          <a:bodyPr>
            <a:spAutoFit/>
          </a:bodyPr>
          <a:lstStyle/>
          <a:p>
            <a:pPr algn="ctr"/>
            <a:r>
              <a:rPr lang="en-US" dirty="0" smtClean="0"/>
              <a:t>Research &amp; Development</a:t>
            </a:r>
            <a:endParaRPr lang="en-US" dirty="0"/>
          </a:p>
        </p:txBody>
      </p:sp>
      <p:pic>
        <p:nvPicPr>
          <p:cNvPr id="10" name="Shape 17"/>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4" y="1340768"/>
            <a:ext cx="321561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3563" r="-2042" b="-1066"/>
          <a:stretch/>
        </p:blipFill>
        <p:spPr bwMode="auto">
          <a:xfrm>
            <a:off x="22578" y="985002"/>
            <a:ext cx="2473022" cy="589002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638" y="2161161"/>
            <a:ext cx="3087346" cy="4292027"/>
          </a:xfrm>
          <a:prstGeom prst="rect">
            <a:avLst/>
          </a:prstGeom>
        </p:spPr>
      </p:pic>
    </p:spTree>
    <p:extLst>
      <p:ext uri="{BB962C8B-B14F-4D97-AF65-F5344CB8AC3E}">
        <p14:creationId xmlns:p14="http://schemas.microsoft.com/office/powerpoint/2010/main" val="3096717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3. Technical</a:t>
            </a:r>
            <a:r>
              <a:rPr lang="en-US" sz="2000" dirty="0"/>
              <a:t>, environmental and economic </a:t>
            </a:r>
            <a:r>
              <a:rPr lang="en-US" sz="2000" dirty="0" smtClean="0"/>
              <a:t>challenges</a:t>
            </a:r>
            <a:endParaRPr lang="de-DE" dirty="0"/>
          </a:p>
        </p:txBody>
      </p:sp>
      <p:sp>
        <p:nvSpPr>
          <p:cNvPr id="4" name="Content Placeholder 3"/>
          <p:cNvSpPr>
            <a:spLocks noGrp="1"/>
          </p:cNvSpPr>
          <p:nvPr>
            <p:ph sz="half" idx="2"/>
          </p:nvPr>
        </p:nvSpPr>
        <p:spPr>
          <a:xfrm>
            <a:off x="6112933" y="1412875"/>
            <a:ext cx="6079067" cy="4895850"/>
          </a:xfrm>
        </p:spPr>
        <p:txBody>
          <a:bodyPr/>
          <a:lstStyle/>
          <a:p>
            <a:pPr defTabSz="449263">
              <a:buSzPct val="100000"/>
              <a:buFont typeface="Times New Roman" panose="02020603050405020304" pitchFamily="18" charset="0"/>
            </a:pPr>
            <a:r>
              <a:rPr lang="de-DE" sz="2400" kern="1200" dirty="0" err="1" smtClean="0"/>
              <a:t>Avoid</a:t>
            </a:r>
            <a:r>
              <a:rPr lang="de-DE" sz="2400" kern="1200" dirty="0" smtClean="0"/>
              <a:t> </a:t>
            </a:r>
            <a:r>
              <a:rPr lang="de-DE" sz="2400" kern="1200" dirty="0" err="1" smtClean="0"/>
              <a:t>waste</a:t>
            </a:r>
            <a:r>
              <a:rPr lang="de-DE" sz="2400" kern="1200" dirty="0" smtClean="0"/>
              <a:t> </a:t>
            </a:r>
            <a:r>
              <a:rPr lang="de-DE" sz="2400" kern="1200" dirty="0" err="1" smtClean="0"/>
              <a:t>streams</a:t>
            </a:r>
            <a:r>
              <a:rPr lang="de-DE" sz="2400" kern="1200" dirty="0" smtClean="0"/>
              <a:t> </a:t>
            </a:r>
            <a:endParaRPr lang="de-DE" sz="2400" kern="1200" dirty="0"/>
          </a:p>
          <a:p>
            <a:pPr defTabSz="449263">
              <a:buSzPct val="100000"/>
              <a:buFont typeface="Times New Roman" panose="02020603050405020304" pitchFamily="18" charset="0"/>
            </a:pPr>
            <a:r>
              <a:rPr lang="de-DE" sz="2400" kern="1200" dirty="0" smtClean="0"/>
              <a:t>Promote </a:t>
            </a:r>
            <a:r>
              <a:rPr lang="de-DE" sz="2400" kern="1200" dirty="0" err="1" smtClean="0"/>
              <a:t>recognised</a:t>
            </a:r>
            <a:r>
              <a:rPr lang="de-DE" sz="2400" kern="1200" dirty="0" smtClean="0"/>
              <a:t> </a:t>
            </a:r>
            <a:r>
              <a:rPr lang="de-DE" sz="2400" kern="1200" dirty="0" err="1" smtClean="0"/>
              <a:t>by-products</a:t>
            </a:r>
            <a:endParaRPr lang="de-DE" sz="2400" kern="1200" dirty="0"/>
          </a:p>
          <a:p>
            <a:pPr defTabSz="449263">
              <a:buSzPct val="100000"/>
              <a:buFont typeface="Times New Roman" panose="02020603050405020304" pitchFamily="18" charset="0"/>
            </a:pPr>
            <a:r>
              <a:rPr lang="de-DE" sz="2400" kern="1200" dirty="0" smtClean="0"/>
              <a:t>Save </a:t>
            </a:r>
            <a:r>
              <a:rPr lang="de-DE" sz="2400" kern="1200" dirty="0" err="1" smtClean="0"/>
              <a:t>energy</a:t>
            </a:r>
            <a:r>
              <a:rPr lang="de-DE" sz="2400" kern="1200" dirty="0" smtClean="0"/>
              <a:t>, </a:t>
            </a:r>
            <a:r>
              <a:rPr lang="de-DE" sz="2400" kern="1200" dirty="0" err="1" smtClean="0"/>
              <a:t>environment</a:t>
            </a:r>
            <a:r>
              <a:rPr lang="de-DE" sz="2400" kern="1200" dirty="0" smtClean="0"/>
              <a:t> </a:t>
            </a:r>
            <a:r>
              <a:rPr lang="de-DE" sz="2400" kern="1200" dirty="0" err="1" smtClean="0"/>
              <a:t>and</a:t>
            </a:r>
            <a:r>
              <a:rPr lang="de-DE" sz="2400" kern="1200" dirty="0" smtClean="0"/>
              <a:t> </a:t>
            </a:r>
            <a:r>
              <a:rPr lang="de-DE" sz="2400" kern="1200" dirty="0" err="1" smtClean="0"/>
              <a:t>landscape</a:t>
            </a:r>
            <a:r>
              <a:rPr lang="de-DE" sz="2400" kern="1200" dirty="0" smtClean="0"/>
              <a:t> </a:t>
            </a:r>
            <a:r>
              <a:rPr lang="de-DE" sz="2400" kern="1200" dirty="0" err="1" smtClean="0"/>
              <a:t>impacts</a:t>
            </a:r>
            <a:r>
              <a:rPr lang="de-DE" sz="2400" kern="1200" dirty="0" smtClean="0"/>
              <a:t> </a:t>
            </a:r>
            <a:r>
              <a:rPr lang="de-DE" sz="2400" kern="1200" dirty="0" err="1" smtClean="0"/>
              <a:t>associated</a:t>
            </a:r>
            <a:r>
              <a:rPr lang="de-DE" sz="2400" kern="1200" dirty="0" smtClean="0"/>
              <a:t> </a:t>
            </a:r>
            <a:r>
              <a:rPr lang="de-DE" sz="2400" kern="1200" dirty="0" err="1" smtClean="0"/>
              <a:t>to</a:t>
            </a:r>
            <a:r>
              <a:rPr lang="de-DE" sz="2400" kern="1200" dirty="0" smtClean="0"/>
              <a:t> </a:t>
            </a:r>
            <a:r>
              <a:rPr lang="de-DE" sz="2400" kern="1200" dirty="0" err="1" smtClean="0"/>
              <a:t>extraction</a:t>
            </a:r>
            <a:endParaRPr lang="de-DE" sz="2400" kern="1200" dirty="0" smtClean="0"/>
          </a:p>
          <a:p>
            <a:pPr defTabSz="449263">
              <a:buSzPct val="100000"/>
              <a:buFont typeface="Times New Roman" panose="02020603050405020304" pitchFamily="18" charset="0"/>
            </a:pPr>
            <a:r>
              <a:rPr lang="de-DE" sz="2400" kern="1200" dirty="0" smtClean="0"/>
              <a:t>Need </a:t>
            </a:r>
            <a:r>
              <a:rPr lang="de-DE" sz="2400" kern="1200" dirty="0" err="1" smtClean="0"/>
              <a:t>to</a:t>
            </a:r>
            <a:r>
              <a:rPr lang="de-DE" sz="2400" kern="1200" dirty="0" smtClean="0"/>
              <a:t> manage </a:t>
            </a:r>
            <a:r>
              <a:rPr lang="de-DE" sz="2400" kern="1200" dirty="0" err="1" smtClean="0"/>
              <a:t>safely</a:t>
            </a:r>
            <a:r>
              <a:rPr lang="de-DE" sz="2400" kern="1200" dirty="0" smtClean="0"/>
              <a:t> potential </a:t>
            </a:r>
            <a:r>
              <a:rPr lang="de-DE" sz="2400" kern="1200" dirty="0" err="1" smtClean="0"/>
              <a:t>hazardous</a:t>
            </a:r>
            <a:r>
              <a:rPr lang="de-DE" sz="2400" kern="1200" dirty="0" smtClean="0"/>
              <a:t> </a:t>
            </a:r>
            <a:r>
              <a:rPr lang="de-DE" sz="2400" kern="1200" dirty="0" err="1" smtClean="0"/>
              <a:t>elements</a:t>
            </a:r>
            <a:r>
              <a:rPr lang="de-DE" sz="2400" kern="1200" dirty="0" smtClean="0"/>
              <a:t> (</a:t>
            </a:r>
            <a:r>
              <a:rPr lang="de-DE" sz="2400" kern="1200" dirty="0" err="1" smtClean="0"/>
              <a:t>Pb</a:t>
            </a:r>
            <a:r>
              <a:rPr lang="de-DE" sz="2400" kern="1200" dirty="0" smtClean="0"/>
              <a:t>, </a:t>
            </a:r>
            <a:r>
              <a:rPr lang="de-DE" sz="2400" kern="1200" dirty="0" err="1" smtClean="0"/>
              <a:t>Cd</a:t>
            </a:r>
            <a:r>
              <a:rPr lang="de-DE" sz="2400" kern="1200" dirty="0" smtClean="0"/>
              <a:t>)</a:t>
            </a:r>
          </a:p>
          <a:p>
            <a:pPr defTabSz="449263">
              <a:buSzPct val="100000"/>
              <a:buFont typeface="Times New Roman" panose="02020603050405020304" pitchFamily="18" charset="0"/>
            </a:pPr>
            <a:r>
              <a:rPr lang="de-DE" sz="2400" kern="1200" dirty="0" smtClean="0"/>
              <a:t>Knowledge </a:t>
            </a:r>
            <a:r>
              <a:rPr lang="de-DE" sz="2400" kern="1200" dirty="0" err="1" smtClean="0"/>
              <a:t>of</a:t>
            </a:r>
            <a:r>
              <a:rPr lang="de-DE" sz="2400" kern="1200" dirty="0" smtClean="0"/>
              <a:t> </a:t>
            </a:r>
            <a:r>
              <a:rPr lang="de-DE" sz="2400" kern="1200" dirty="0" err="1" smtClean="0"/>
              <a:t>long</a:t>
            </a:r>
            <a:r>
              <a:rPr lang="de-DE" sz="2400" kern="1200" dirty="0" smtClean="0"/>
              <a:t>-term </a:t>
            </a:r>
            <a:r>
              <a:rPr lang="de-DE" sz="2400" kern="1200" dirty="0" err="1" smtClean="0"/>
              <a:t>behaviour</a:t>
            </a:r>
            <a:endParaRPr lang="de-DE" sz="2400" kern="1200" dirty="0" smtClean="0"/>
          </a:p>
          <a:p>
            <a:pPr defTabSz="449263">
              <a:buSzPct val="100000"/>
              <a:buFont typeface="Times New Roman" panose="02020603050405020304" pitchFamily="18" charset="0"/>
            </a:pPr>
            <a:r>
              <a:rPr lang="de-DE" sz="2400" kern="1200" dirty="0" err="1" smtClean="0"/>
              <a:t>Practical</a:t>
            </a:r>
            <a:r>
              <a:rPr lang="de-DE" sz="2400" kern="1200" dirty="0" smtClean="0"/>
              <a:t> </a:t>
            </a:r>
            <a:r>
              <a:rPr lang="de-DE" sz="2400" kern="1200" dirty="0" err="1" smtClean="0"/>
              <a:t>methods</a:t>
            </a:r>
            <a:r>
              <a:rPr lang="de-DE" sz="2400" kern="1200" dirty="0" smtClean="0"/>
              <a:t> </a:t>
            </a:r>
            <a:r>
              <a:rPr lang="de-DE" sz="2400" kern="1200" dirty="0" err="1" smtClean="0"/>
              <a:t>and</a:t>
            </a:r>
            <a:r>
              <a:rPr lang="de-DE" sz="2400" kern="1200" dirty="0" smtClean="0"/>
              <a:t> </a:t>
            </a:r>
            <a:r>
              <a:rPr lang="de-DE" sz="2400" kern="1200" dirty="0" err="1" smtClean="0"/>
              <a:t>protocol</a:t>
            </a:r>
            <a:endParaRPr lang="de-DE" sz="2400" kern="1200" dirty="0"/>
          </a:p>
          <a:p>
            <a:endParaRPr lang="de-DE" dirty="0"/>
          </a:p>
        </p:txBody>
      </p:sp>
      <p:sp>
        <p:nvSpPr>
          <p:cNvPr id="5" name="Slide Number Placeholder 4"/>
          <p:cNvSpPr>
            <a:spLocks noGrp="1"/>
          </p:cNvSpPr>
          <p:nvPr>
            <p:ph type="sldNum" sz="quarter" idx="11"/>
          </p:nvPr>
        </p:nvSpPr>
        <p:spPr/>
        <p:txBody>
          <a:bodyPr/>
          <a:lstStyle/>
          <a:p>
            <a:fld id="{9221FF98-5599-40D9-8788-37F7034E80A6}" type="slidenum">
              <a:rPr lang="en-GB" altLang="en-US" smtClean="0"/>
              <a:pPr/>
              <a:t>12</a:t>
            </a:fld>
            <a:endParaRPr lang="en-GB" altLang="en-US"/>
          </a:p>
        </p:txBody>
      </p:sp>
      <p:sp>
        <p:nvSpPr>
          <p:cNvPr id="8" name="Rectangle 7"/>
          <p:cNvSpPr/>
          <p:nvPr/>
        </p:nvSpPr>
        <p:spPr>
          <a:xfrm>
            <a:off x="6096000" y="222091"/>
            <a:ext cx="6096000" cy="492443"/>
          </a:xfrm>
          <a:prstGeom prst="rect">
            <a:avLst/>
          </a:prstGeom>
        </p:spPr>
        <p:txBody>
          <a:bodyPr>
            <a:spAutoFit/>
          </a:bodyPr>
          <a:lstStyle/>
          <a:p>
            <a:pPr algn="ctr"/>
            <a:r>
              <a:rPr lang="en-US" dirty="0" smtClean="0"/>
              <a:t>Environmental benefits</a:t>
            </a:r>
            <a:endParaRPr lang="en-US" dirty="0"/>
          </a:p>
        </p:txBody>
      </p:sp>
      <p:pic>
        <p:nvPicPr>
          <p:cNvPr id="9" name="Picture 8"/>
          <p:cNvPicPr>
            <a:picLocks noChangeAspect="1"/>
          </p:cNvPicPr>
          <p:nvPr/>
        </p:nvPicPr>
        <p:blipFill>
          <a:blip r:embed="rId2"/>
          <a:stretch>
            <a:fillRect/>
          </a:stretch>
        </p:blipFill>
        <p:spPr>
          <a:xfrm>
            <a:off x="60509" y="1634967"/>
            <a:ext cx="6052424" cy="4524150"/>
          </a:xfrm>
          <a:prstGeom prst="rect">
            <a:avLst/>
          </a:prstGeom>
        </p:spPr>
      </p:pic>
    </p:spTree>
    <p:extLst>
      <p:ext uri="{BB962C8B-B14F-4D97-AF65-F5344CB8AC3E}">
        <p14:creationId xmlns:p14="http://schemas.microsoft.com/office/powerpoint/2010/main" val="2307532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3. Technical</a:t>
            </a:r>
            <a:r>
              <a:rPr lang="en-US" sz="2000" dirty="0"/>
              <a:t>, environmental and economic </a:t>
            </a:r>
            <a:r>
              <a:rPr lang="en-US" sz="2000" dirty="0" smtClean="0"/>
              <a:t>challenges</a:t>
            </a:r>
            <a:endParaRPr lang="de-DE" dirty="0"/>
          </a:p>
        </p:txBody>
      </p:sp>
      <p:sp>
        <p:nvSpPr>
          <p:cNvPr id="4" name="Content Placeholder 3"/>
          <p:cNvSpPr>
            <a:spLocks noGrp="1"/>
          </p:cNvSpPr>
          <p:nvPr>
            <p:ph sz="half" idx="2"/>
          </p:nvPr>
        </p:nvSpPr>
        <p:spPr>
          <a:xfrm>
            <a:off x="6102388" y="1959297"/>
            <a:ext cx="6079067" cy="3600301"/>
          </a:xfrm>
        </p:spPr>
        <p:txBody>
          <a:bodyPr/>
          <a:lstStyle/>
          <a:p>
            <a:pPr defTabSz="449263">
              <a:buSzPct val="100000"/>
              <a:buFont typeface="Times New Roman" panose="02020603050405020304" pitchFamily="18" charset="0"/>
            </a:pPr>
            <a:r>
              <a:rPr lang="de-DE" sz="2400" kern="1200" dirty="0" smtClean="0"/>
              <a:t>Mostly </a:t>
            </a:r>
            <a:r>
              <a:rPr lang="de-DE" sz="2400" kern="1200" dirty="0" err="1" smtClean="0"/>
              <a:t>competing</a:t>
            </a:r>
            <a:r>
              <a:rPr lang="de-DE" sz="2400" kern="1200" dirty="0" smtClean="0"/>
              <a:t> in </a:t>
            </a:r>
            <a:r>
              <a:rPr lang="de-DE" sz="2400" kern="1200" dirty="0" err="1" smtClean="0"/>
              <a:t>aggregates</a:t>
            </a:r>
            <a:r>
              <a:rPr lang="de-DE" sz="2400" kern="1200" dirty="0" smtClean="0"/>
              <a:t> </a:t>
            </a:r>
            <a:r>
              <a:rPr lang="de-DE" sz="2400" kern="1200" dirty="0" err="1" smtClean="0"/>
              <a:t>markets</a:t>
            </a:r>
            <a:endParaRPr lang="de-DE" sz="2400" kern="1200" dirty="0" smtClean="0"/>
          </a:p>
          <a:p>
            <a:pPr defTabSz="449263">
              <a:buSzPct val="100000"/>
              <a:buFont typeface="Times New Roman" panose="02020603050405020304" pitchFamily="18" charset="0"/>
            </a:pPr>
            <a:r>
              <a:rPr lang="de-DE" sz="2400" kern="1200" dirty="0" err="1" smtClean="0"/>
              <a:t>Local</a:t>
            </a:r>
            <a:r>
              <a:rPr lang="de-DE" sz="2400" kern="1200" dirty="0" smtClean="0"/>
              <a:t> </a:t>
            </a:r>
            <a:r>
              <a:rPr lang="de-DE" sz="2400" kern="1200" dirty="0" err="1" smtClean="0"/>
              <a:t>markets</a:t>
            </a:r>
            <a:r>
              <a:rPr lang="de-DE" sz="2400" kern="1200" dirty="0" smtClean="0"/>
              <a:t> </a:t>
            </a:r>
            <a:r>
              <a:rPr lang="de-DE" sz="2400" kern="1200" dirty="0" err="1" smtClean="0"/>
              <a:t>close</a:t>
            </a:r>
            <a:r>
              <a:rPr lang="de-DE" sz="2400" kern="1200" dirty="0" smtClean="0"/>
              <a:t> </a:t>
            </a:r>
            <a:r>
              <a:rPr lang="de-DE" sz="2400" kern="1200" dirty="0" err="1" smtClean="0"/>
              <a:t>to</a:t>
            </a:r>
            <a:r>
              <a:rPr lang="de-DE" sz="2400" kern="1200" dirty="0" smtClean="0"/>
              <a:t> </a:t>
            </a:r>
            <a:r>
              <a:rPr lang="de-DE" sz="2400" kern="1200" dirty="0" err="1" smtClean="0"/>
              <a:t>steel</a:t>
            </a:r>
            <a:r>
              <a:rPr lang="de-DE" sz="2400" kern="1200" dirty="0" smtClean="0"/>
              <a:t> </a:t>
            </a:r>
            <a:r>
              <a:rPr lang="de-DE" sz="2400" kern="1200" dirty="0" err="1" smtClean="0"/>
              <a:t>plants</a:t>
            </a:r>
            <a:endParaRPr lang="de-DE" sz="2400" kern="1200" dirty="0" smtClean="0"/>
          </a:p>
          <a:p>
            <a:pPr defTabSz="449263">
              <a:buSzPct val="100000"/>
              <a:buFont typeface="Times New Roman" panose="02020603050405020304" pitchFamily="18" charset="0"/>
            </a:pPr>
            <a:r>
              <a:rPr lang="de-DE" sz="2400" kern="1200" dirty="0" err="1" smtClean="0"/>
              <a:t>Cost-efficient</a:t>
            </a:r>
            <a:r>
              <a:rPr lang="de-DE" sz="2400" kern="1200" dirty="0" smtClean="0"/>
              <a:t> &lt; 150 Km</a:t>
            </a:r>
            <a:endParaRPr lang="de-DE" sz="2400" kern="1200" dirty="0"/>
          </a:p>
          <a:p>
            <a:pPr defTabSz="449263">
              <a:buSzPct val="100000"/>
              <a:buFont typeface="Times New Roman" panose="02020603050405020304" pitchFamily="18" charset="0"/>
            </a:pPr>
            <a:r>
              <a:rPr lang="de-DE" sz="2400" kern="1200" dirty="0" err="1" smtClean="0"/>
              <a:t>Intra</a:t>
            </a:r>
            <a:r>
              <a:rPr lang="de-DE" sz="2400" kern="1200" dirty="0" smtClean="0"/>
              <a:t> EU 28 </a:t>
            </a:r>
            <a:r>
              <a:rPr lang="de-DE" sz="2400" kern="1200" dirty="0" err="1" smtClean="0"/>
              <a:t>trade</a:t>
            </a:r>
            <a:r>
              <a:rPr lang="de-DE" sz="2400" kern="1200" dirty="0" smtClean="0"/>
              <a:t> (BE, FR, LU, NL, DE, PL, AT, CZ)</a:t>
            </a:r>
          </a:p>
          <a:p>
            <a:pPr defTabSz="449263">
              <a:buSzPct val="100000"/>
              <a:buFont typeface="Times New Roman" panose="02020603050405020304" pitchFamily="18" charset="0"/>
            </a:pPr>
            <a:r>
              <a:rPr lang="de-DE" sz="2400" kern="1200" dirty="0"/>
              <a:t>E</a:t>
            </a:r>
            <a:r>
              <a:rPr lang="de-DE" sz="2400" kern="1200" dirty="0" smtClean="0"/>
              <a:t>xtra EU </a:t>
            </a:r>
            <a:r>
              <a:rPr lang="de-DE" sz="2400" kern="1200" dirty="0" err="1" smtClean="0"/>
              <a:t>trade</a:t>
            </a:r>
            <a:r>
              <a:rPr lang="de-DE" sz="2400" kern="1200" dirty="0" smtClean="0"/>
              <a:t> = 0</a:t>
            </a:r>
          </a:p>
          <a:p>
            <a:pPr marL="0" indent="0" defTabSz="449263">
              <a:buSzPct val="100000"/>
              <a:buNone/>
            </a:pPr>
            <a:endParaRPr lang="de-DE" sz="2400" kern="1200" dirty="0"/>
          </a:p>
        </p:txBody>
      </p:sp>
      <p:sp>
        <p:nvSpPr>
          <p:cNvPr id="5" name="Slide Number Placeholder 4"/>
          <p:cNvSpPr>
            <a:spLocks noGrp="1"/>
          </p:cNvSpPr>
          <p:nvPr>
            <p:ph type="sldNum" sz="quarter" idx="11"/>
          </p:nvPr>
        </p:nvSpPr>
        <p:spPr/>
        <p:txBody>
          <a:bodyPr/>
          <a:lstStyle/>
          <a:p>
            <a:fld id="{9221FF98-5599-40D9-8788-37F7034E80A6}" type="slidenum">
              <a:rPr lang="en-GB" altLang="en-US" smtClean="0"/>
              <a:pPr/>
              <a:t>13</a:t>
            </a:fld>
            <a:endParaRPr lang="en-GB" altLang="en-US"/>
          </a:p>
        </p:txBody>
      </p:sp>
      <p:sp>
        <p:nvSpPr>
          <p:cNvPr id="8" name="Rectangle 7"/>
          <p:cNvSpPr/>
          <p:nvPr/>
        </p:nvSpPr>
        <p:spPr>
          <a:xfrm>
            <a:off x="6093922" y="44074"/>
            <a:ext cx="6096000" cy="892552"/>
          </a:xfrm>
          <a:prstGeom prst="rect">
            <a:avLst/>
          </a:prstGeom>
        </p:spPr>
        <p:txBody>
          <a:bodyPr>
            <a:spAutoFit/>
          </a:bodyPr>
          <a:lstStyle/>
          <a:p>
            <a:pPr algn="ctr"/>
            <a:r>
              <a:rPr lang="en-US" dirty="0" smtClean="0"/>
              <a:t>Marketability and competitiveness</a:t>
            </a:r>
            <a:endParaRPr lang="en-US" dirty="0"/>
          </a:p>
        </p:txBody>
      </p:sp>
      <p:pic>
        <p:nvPicPr>
          <p:cNvPr id="7"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9336" y="1556792"/>
            <a:ext cx="5873750" cy="4405312"/>
          </a:xfrm>
        </p:spPr>
      </p:pic>
    </p:spTree>
    <p:extLst>
      <p:ext uri="{BB962C8B-B14F-4D97-AF65-F5344CB8AC3E}">
        <p14:creationId xmlns:p14="http://schemas.microsoft.com/office/powerpoint/2010/main" val="3932436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4. EU policies and slag </a:t>
            </a:r>
            <a:r>
              <a:rPr lang="en-US" sz="2000" dirty="0" err="1" smtClean="0"/>
              <a:t>valorisation</a:t>
            </a:r>
            <a:endParaRPr lang="de-DE" dirty="0"/>
          </a:p>
        </p:txBody>
      </p:sp>
      <p:sp>
        <p:nvSpPr>
          <p:cNvPr id="5" name="Slide Number Placeholder 4"/>
          <p:cNvSpPr>
            <a:spLocks noGrp="1"/>
          </p:cNvSpPr>
          <p:nvPr>
            <p:ph type="sldNum" sz="quarter" idx="11"/>
          </p:nvPr>
        </p:nvSpPr>
        <p:spPr/>
        <p:txBody>
          <a:bodyPr/>
          <a:lstStyle/>
          <a:p>
            <a:fld id="{9221FF98-5599-40D9-8788-37F7034E80A6}" type="slidenum">
              <a:rPr lang="en-GB" altLang="en-US" smtClean="0"/>
              <a:pPr/>
              <a:t>14</a:t>
            </a:fld>
            <a:endParaRPr lang="en-GB" altLang="en-US"/>
          </a:p>
        </p:txBody>
      </p:sp>
      <p:sp>
        <p:nvSpPr>
          <p:cNvPr id="8" name="Rectangle 7"/>
          <p:cNvSpPr/>
          <p:nvPr/>
        </p:nvSpPr>
        <p:spPr>
          <a:xfrm>
            <a:off x="6456040" y="44074"/>
            <a:ext cx="5733882" cy="892552"/>
          </a:xfrm>
          <a:prstGeom prst="rect">
            <a:avLst/>
          </a:prstGeom>
        </p:spPr>
        <p:txBody>
          <a:bodyPr wrap="square">
            <a:spAutoFit/>
          </a:bodyPr>
          <a:lstStyle/>
          <a:p>
            <a:pPr algn="ctr"/>
            <a:r>
              <a:rPr lang="en-US" dirty="0" smtClean="0"/>
              <a:t>Industrial symbiosis within Circular Economy</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255"/>
          <a:stretch/>
        </p:blipFill>
        <p:spPr>
          <a:xfrm>
            <a:off x="6928608" y="1268760"/>
            <a:ext cx="4512519" cy="3076262"/>
          </a:xfrm>
          <a:prstGeom prst="rect">
            <a:avLst/>
          </a:prstGeom>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33"/>
          <a:stretch/>
        </p:blipFill>
        <p:spPr bwMode="auto">
          <a:xfrm>
            <a:off x="6548302" y="3789040"/>
            <a:ext cx="1814204" cy="250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1" y="2427824"/>
            <a:ext cx="7098089" cy="4206007"/>
          </a:xfrm>
        </p:spPr>
        <p:txBody>
          <a:bodyPr/>
          <a:lstStyle/>
          <a:p>
            <a:pPr defTabSz="449263">
              <a:buSzPct val="100000"/>
              <a:buFont typeface="Times New Roman" panose="02020603050405020304" pitchFamily="18" charset="0"/>
            </a:pPr>
            <a:r>
              <a:rPr lang="de-DE" sz="2400" b="0" kern="1200" dirty="0" smtClean="0"/>
              <a:t>Resource </a:t>
            </a:r>
            <a:r>
              <a:rPr lang="de-DE" sz="2400" b="0" kern="1200" dirty="0" err="1" smtClean="0"/>
              <a:t>Efficient</a:t>
            </a:r>
            <a:r>
              <a:rPr lang="de-DE" sz="2400" b="0" kern="1200" dirty="0" smtClean="0"/>
              <a:t> Europe </a:t>
            </a:r>
            <a:r>
              <a:rPr lang="de-DE" sz="2400" b="0" kern="1200" dirty="0" err="1" smtClean="0"/>
              <a:t>Flagship</a:t>
            </a:r>
            <a:r>
              <a:rPr lang="de-DE" sz="2400" b="0" kern="1200" dirty="0" smtClean="0"/>
              <a:t> Initiative</a:t>
            </a:r>
          </a:p>
          <a:p>
            <a:pPr defTabSz="449263">
              <a:buSzPct val="100000"/>
              <a:buFont typeface="Times New Roman" panose="02020603050405020304" pitchFamily="18" charset="0"/>
            </a:pPr>
            <a:r>
              <a:rPr lang="de-DE" sz="2400" b="0" kern="1200" dirty="0" smtClean="0"/>
              <a:t>Industrial </a:t>
            </a:r>
            <a:r>
              <a:rPr lang="de-DE" sz="2400" b="0" kern="1200" dirty="0" err="1" smtClean="0"/>
              <a:t>Symbiosis</a:t>
            </a:r>
            <a:r>
              <a:rPr lang="de-DE" sz="2400" b="0" kern="1200" dirty="0" smtClean="0"/>
              <a:t> </a:t>
            </a:r>
            <a:r>
              <a:rPr lang="de-DE" sz="2400" b="0" kern="1200" dirty="0" err="1" smtClean="0"/>
              <a:t>as</a:t>
            </a:r>
            <a:r>
              <a:rPr lang="de-DE" sz="2400" b="0" kern="1200" dirty="0" smtClean="0"/>
              <a:t> </a:t>
            </a:r>
            <a:r>
              <a:rPr lang="de-DE" sz="2400" b="0" kern="1200" dirty="0" err="1" smtClean="0"/>
              <a:t>sustainable</a:t>
            </a:r>
            <a:r>
              <a:rPr lang="de-DE" sz="2400" b="0" kern="1200" dirty="0" smtClean="0"/>
              <a:t> </a:t>
            </a:r>
            <a:r>
              <a:rPr lang="de-DE" sz="2400" b="0" kern="1200" dirty="0" err="1" smtClean="0"/>
              <a:t>production</a:t>
            </a:r>
            <a:endParaRPr lang="de-DE" sz="2400" b="0" kern="1200" dirty="0"/>
          </a:p>
          <a:p>
            <a:pPr defTabSz="449263">
              <a:buSzPct val="100000"/>
              <a:buFont typeface="Times New Roman" panose="02020603050405020304" pitchFamily="18" charset="0"/>
            </a:pPr>
            <a:r>
              <a:rPr lang="de-DE" sz="2400" b="0" kern="1200" dirty="0" smtClean="0"/>
              <a:t>"</a:t>
            </a:r>
            <a:r>
              <a:rPr lang="de-DE" sz="2400" b="0" kern="1200" dirty="0" err="1" smtClean="0"/>
              <a:t>Waste</a:t>
            </a:r>
            <a:r>
              <a:rPr lang="de-DE" sz="2400" b="0" kern="1200" dirty="0" smtClean="0"/>
              <a:t> </a:t>
            </a:r>
            <a:r>
              <a:rPr lang="de-DE" sz="2400" b="0" kern="1200" dirty="0" err="1" smtClean="0"/>
              <a:t>or</a:t>
            </a:r>
            <a:r>
              <a:rPr lang="de-DE" sz="2400" b="0" kern="1200" dirty="0" smtClean="0"/>
              <a:t> </a:t>
            </a:r>
            <a:r>
              <a:rPr lang="de-DE" sz="2400" b="0" kern="1200" dirty="0" err="1" smtClean="0"/>
              <a:t>by-products</a:t>
            </a:r>
            <a:r>
              <a:rPr lang="de-DE" sz="2400" b="0" kern="1200" dirty="0" smtClean="0"/>
              <a:t> </a:t>
            </a:r>
            <a:r>
              <a:rPr lang="de-DE" sz="2400" b="0" kern="1200" dirty="0" err="1" smtClean="0"/>
              <a:t>of</a:t>
            </a:r>
            <a:r>
              <a:rPr lang="de-DE" sz="2400" b="0" kern="1200" dirty="0" smtClean="0"/>
              <a:t> </a:t>
            </a:r>
            <a:r>
              <a:rPr lang="de-DE" sz="2400" b="0" kern="1200" dirty="0" err="1" smtClean="0"/>
              <a:t>one</a:t>
            </a:r>
            <a:r>
              <a:rPr lang="de-DE" sz="2400" b="0" kern="1200" dirty="0" smtClean="0"/>
              <a:t> </a:t>
            </a:r>
            <a:r>
              <a:rPr lang="de-DE" sz="2400" b="0" kern="1200" dirty="0" err="1" smtClean="0"/>
              <a:t>industry</a:t>
            </a:r>
            <a:r>
              <a:rPr lang="de-DE" sz="2400" b="0" kern="1200" dirty="0" smtClean="0"/>
              <a:t> </a:t>
            </a:r>
            <a:r>
              <a:rPr lang="de-DE" sz="2400" b="0" kern="1200" dirty="0" err="1" smtClean="0"/>
              <a:t>become</a:t>
            </a:r>
            <a:r>
              <a:rPr lang="de-DE" sz="2400" b="0" kern="1200" dirty="0" smtClean="0"/>
              <a:t> </a:t>
            </a:r>
            <a:r>
              <a:rPr lang="de-DE" sz="2400" b="0" kern="1200" dirty="0" err="1" smtClean="0"/>
              <a:t>inputs</a:t>
            </a:r>
            <a:r>
              <a:rPr lang="de-DE" sz="2400" b="0" kern="1200" dirty="0" smtClean="0"/>
              <a:t> for </a:t>
            </a:r>
            <a:r>
              <a:rPr lang="de-DE" sz="2400" b="0" kern="1200" dirty="0" err="1" smtClean="0"/>
              <a:t>another</a:t>
            </a:r>
            <a:r>
              <a:rPr lang="de-DE" sz="2400" b="0" kern="1200" dirty="0" smtClean="0"/>
              <a:t>„</a:t>
            </a:r>
          </a:p>
          <a:p>
            <a:pPr defTabSz="449263">
              <a:buSzPct val="100000"/>
              <a:buFont typeface="Times New Roman" panose="02020603050405020304" pitchFamily="18" charset="0"/>
            </a:pPr>
            <a:r>
              <a:rPr lang="de-DE" sz="2400" b="0" kern="1200" dirty="0" smtClean="0"/>
              <a:t>Green Public </a:t>
            </a:r>
            <a:r>
              <a:rPr lang="de-DE" sz="2400" b="0" kern="1200" dirty="0" err="1" smtClean="0"/>
              <a:t>Procurement</a:t>
            </a:r>
            <a:r>
              <a:rPr lang="de-DE" sz="2400" b="0" kern="1200" dirty="0" smtClean="0"/>
              <a:t> = </a:t>
            </a:r>
            <a:r>
              <a:rPr lang="de-DE" sz="2400" b="0" kern="1200" dirty="0" err="1" smtClean="0"/>
              <a:t>key</a:t>
            </a:r>
            <a:r>
              <a:rPr lang="de-DE" sz="2400" b="0" kern="1200" dirty="0" smtClean="0"/>
              <a:t> </a:t>
            </a:r>
            <a:r>
              <a:rPr lang="de-DE" sz="2400" b="0" kern="1200" dirty="0" err="1" smtClean="0"/>
              <a:t>instrument</a:t>
            </a:r>
            <a:r>
              <a:rPr lang="de-DE" sz="2400" b="0" kern="1200" dirty="0" smtClean="0"/>
              <a:t> (</a:t>
            </a:r>
            <a:r>
              <a:rPr lang="de-DE" sz="2400" b="0" kern="1200" dirty="0" err="1" smtClean="0"/>
              <a:t>public</a:t>
            </a:r>
            <a:r>
              <a:rPr lang="de-DE" sz="2400" b="0" kern="1200" dirty="0" smtClean="0"/>
              <a:t> </a:t>
            </a:r>
            <a:r>
              <a:rPr lang="de-DE" sz="2400" b="0" kern="1200" dirty="0" err="1" smtClean="0"/>
              <a:t>infrastructure</a:t>
            </a:r>
            <a:r>
              <a:rPr lang="de-DE" sz="2400" b="0" kern="1200" dirty="0" smtClean="0"/>
              <a:t> </a:t>
            </a:r>
            <a:r>
              <a:rPr lang="de-DE" sz="2400" b="0" kern="1200" dirty="0" err="1" smtClean="0"/>
              <a:t>and</a:t>
            </a:r>
            <a:r>
              <a:rPr lang="de-DE" sz="2400" b="0" kern="1200" dirty="0" smtClean="0"/>
              <a:t> </a:t>
            </a:r>
            <a:r>
              <a:rPr lang="de-DE" sz="2400" b="0" kern="1200" dirty="0" err="1" smtClean="0"/>
              <a:t>buildings</a:t>
            </a:r>
            <a:r>
              <a:rPr lang="de-DE" sz="2400" b="0" kern="1200" dirty="0" smtClean="0"/>
              <a:t>)</a:t>
            </a:r>
          </a:p>
          <a:p>
            <a:pPr marL="0" indent="0" defTabSz="449263">
              <a:buSzPct val="100000"/>
              <a:buNone/>
            </a:pPr>
            <a:endParaRPr lang="de-DE" sz="2400" kern="1200" dirty="0"/>
          </a:p>
        </p:txBody>
      </p:sp>
    </p:spTree>
    <p:extLst>
      <p:ext uri="{BB962C8B-B14F-4D97-AF65-F5344CB8AC3E}">
        <p14:creationId xmlns:p14="http://schemas.microsoft.com/office/powerpoint/2010/main" val="2317996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4. EU policies and slag </a:t>
            </a:r>
            <a:r>
              <a:rPr lang="en-US" sz="2000" dirty="0" err="1" smtClean="0"/>
              <a:t>valorisation</a:t>
            </a:r>
            <a:endParaRPr lang="de-DE" dirty="0"/>
          </a:p>
        </p:txBody>
      </p:sp>
      <p:sp>
        <p:nvSpPr>
          <p:cNvPr id="5" name="Slide Number Placeholder 4"/>
          <p:cNvSpPr>
            <a:spLocks noGrp="1"/>
          </p:cNvSpPr>
          <p:nvPr>
            <p:ph type="sldNum" sz="quarter" idx="11"/>
          </p:nvPr>
        </p:nvSpPr>
        <p:spPr/>
        <p:txBody>
          <a:bodyPr/>
          <a:lstStyle/>
          <a:p>
            <a:fld id="{9221FF98-5599-40D9-8788-37F7034E80A6}" type="slidenum">
              <a:rPr lang="en-GB" altLang="en-US" smtClean="0"/>
              <a:pPr/>
              <a:t>15</a:t>
            </a:fld>
            <a:endParaRPr lang="en-GB" altLang="en-US"/>
          </a:p>
        </p:txBody>
      </p:sp>
      <p:sp>
        <p:nvSpPr>
          <p:cNvPr id="8" name="Rectangle 7"/>
          <p:cNvSpPr/>
          <p:nvPr/>
        </p:nvSpPr>
        <p:spPr>
          <a:xfrm>
            <a:off x="6093922" y="272261"/>
            <a:ext cx="6096000" cy="492443"/>
          </a:xfrm>
          <a:prstGeom prst="rect">
            <a:avLst/>
          </a:prstGeom>
        </p:spPr>
        <p:txBody>
          <a:bodyPr>
            <a:spAutoFit/>
          </a:bodyPr>
          <a:lstStyle/>
          <a:p>
            <a:pPr algn="ctr"/>
            <a:r>
              <a:rPr lang="en-US" dirty="0" smtClean="0"/>
              <a:t>CO2 emissions reduction</a:t>
            </a:r>
            <a:endParaRPr lang="en-US" dirty="0"/>
          </a:p>
        </p:txBody>
      </p:sp>
      <p:pic>
        <p:nvPicPr>
          <p:cNvPr id="6" name="Picture 7" descr="Cement_plant_01"/>
          <p:cNvPicPr>
            <a:picLocks noChangeAspect="1" noChangeArrowheads="1"/>
          </p:cNvPicPr>
          <p:nvPr/>
        </p:nvPicPr>
        <p:blipFill rotWithShape="1">
          <a:blip r:embed="rId2">
            <a:extLst>
              <a:ext uri="{28A0092B-C50C-407E-A947-70E740481C1C}">
                <a14:useLocalDpi xmlns:a14="http://schemas.microsoft.com/office/drawing/2010/main" val="0"/>
              </a:ext>
            </a:extLst>
          </a:blip>
          <a:srcRect b="15884"/>
          <a:stretch/>
        </p:blipFill>
        <p:spPr>
          <a:xfrm>
            <a:off x="5663952" y="2574682"/>
            <a:ext cx="6144466" cy="3876345"/>
          </a:xfrm>
          <a:prstGeom prst="rect">
            <a:avLst/>
          </a:prstGeom>
          <a:effectLst>
            <a:glow rad="266700">
              <a:schemeClr val="bg1"/>
            </a:glo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460" t="18500" r="23053" b="13649"/>
          <a:stretch/>
        </p:blipFill>
        <p:spPr>
          <a:xfrm>
            <a:off x="623392" y="2852936"/>
            <a:ext cx="3888341" cy="3925991"/>
          </a:xfrm>
          <a:prstGeom prst="rect">
            <a:avLst/>
          </a:prstGeom>
        </p:spPr>
      </p:pic>
      <p:sp>
        <p:nvSpPr>
          <p:cNvPr id="4" name="Content Placeholder 3"/>
          <p:cNvSpPr>
            <a:spLocks noGrp="1"/>
          </p:cNvSpPr>
          <p:nvPr>
            <p:ph sz="half" idx="2"/>
          </p:nvPr>
        </p:nvSpPr>
        <p:spPr>
          <a:xfrm>
            <a:off x="191345" y="1088740"/>
            <a:ext cx="11617074" cy="2520206"/>
          </a:xfrm>
        </p:spPr>
        <p:txBody>
          <a:bodyPr/>
          <a:lstStyle/>
          <a:p>
            <a:pPr defTabSz="449263">
              <a:buSzPct val="100000"/>
              <a:buFont typeface="Times New Roman" panose="02020603050405020304" pitchFamily="18" charset="0"/>
            </a:pPr>
            <a:r>
              <a:rPr lang="de-DE" sz="2400" kern="1200" dirty="0"/>
              <a:t>C</a:t>
            </a:r>
            <a:r>
              <a:rPr lang="de-DE" sz="2400" kern="1200" dirty="0" smtClean="0"/>
              <a:t>arbon </a:t>
            </a:r>
            <a:r>
              <a:rPr lang="de-DE" sz="2400" kern="1200" dirty="0" err="1" smtClean="0"/>
              <a:t>footprint</a:t>
            </a:r>
            <a:r>
              <a:rPr lang="de-DE" sz="2400" kern="1200" dirty="0" smtClean="0"/>
              <a:t> </a:t>
            </a:r>
            <a:r>
              <a:rPr lang="de-DE" sz="2400" kern="1200" dirty="0" err="1" smtClean="0"/>
              <a:t>reduced</a:t>
            </a:r>
            <a:endParaRPr lang="de-DE" sz="2400" kern="1200" dirty="0" smtClean="0"/>
          </a:p>
          <a:p>
            <a:pPr defTabSz="449263">
              <a:buSzPct val="100000"/>
              <a:buFont typeface="Times New Roman" panose="02020603050405020304" pitchFamily="18" charset="0"/>
            </a:pPr>
            <a:r>
              <a:rPr lang="de-DE" sz="2400" kern="1200" dirty="0" smtClean="0"/>
              <a:t>CO2 </a:t>
            </a:r>
            <a:r>
              <a:rPr lang="de-DE" sz="2400" kern="1200" dirty="0" err="1" smtClean="0"/>
              <a:t>emissions</a:t>
            </a:r>
            <a:r>
              <a:rPr lang="de-DE" sz="2400" kern="1200" dirty="0" smtClean="0"/>
              <a:t> - 80% in (CEM-II </a:t>
            </a:r>
            <a:r>
              <a:rPr lang="de-DE" sz="2400" kern="1200" dirty="0" err="1" smtClean="0"/>
              <a:t>and</a:t>
            </a:r>
            <a:r>
              <a:rPr lang="de-DE" sz="2400" kern="1200" dirty="0" smtClean="0"/>
              <a:t> CEM-III)</a:t>
            </a:r>
            <a:endParaRPr lang="de-DE" sz="2400" kern="1200" dirty="0"/>
          </a:p>
          <a:p>
            <a:pPr defTabSz="449263">
              <a:buSzPct val="100000"/>
              <a:buFont typeface="Times New Roman" panose="02020603050405020304" pitchFamily="18" charset="0"/>
            </a:pPr>
            <a:r>
              <a:rPr lang="de-DE" sz="2400" kern="1200" dirty="0" smtClean="0"/>
              <a:t>24 </a:t>
            </a:r>
            <a:r>
              <a:rPr lang="de-DE" sz="2400" kern="1200" dirty="0" err="1" smtClean="0"/>
              <a:t>mT</a:t>
            </a:r>
            <a:r>
              <a:rPr lang="de-DE" sz="2400" kern="1200" dirty="0" smtClean="0"/>
              <a:t> </a:t>
            </a:r>
            <a:r>
              <a:rPr lang="de-DE" sz="2400" kern="1200" dirty="0" err="1" smtClean="0"/>
              <a:t>of</a:t>
            </a:r>
            <a:r>
              <a:rPr lang="de-DE" sz="2400" kern="1200" dirty="0" smtClean="0"/>
              <a:t> </a:t>
            </a:r>
            <a:r>
              <a:rPr lang="de-DE" sz="2400" kern="1200" dirty="0" err="1" smtClean="0"/>
              <a:t>granulated</a:t>
            </a:r>
            <a:r>
              <a:rPr lang="de-DE" sz="2400" kern="1200" dirty="0" smtClean="0"/>
              <a:t>  BF </a:t>
            </a:r>
            <a:r>
              <a:rPr lang="de-DE" sz="2400" kern="1200" dirty="0" err="1" smtClean="0"/>
              <a:t>slags</a:t>
            </a:r>
            <a:r>
              <a:rPr lang="de-DE" sz="2400" kern="1200" dirty="0" smtClean="0"/>
              <a:t> = - </a:t>
            </a:r>
            <a:r>
              <a:rPr lang="en-US" sz="2400" kern="1200" dirty="0" smtClean="0"/>
              <a:t>22 </a:t>
            </a:r>
            <a:r>
              <a:rPr lang="en-US" sz="2400" kern="1200" dirty="0" err="1"/>
              <a:t>mT</a:t>
            </a:r>
            <a:r>
              <a:rPr lang="en-US" sz="2400" kern="1200" dirty="0"/>
              <a:t> </a:t>
            </a:r>
            <a:r>
              <a:rPr lang="en-US" sz="2400" kern="1200" dirty="0" smtClean="0"/>
              <a:t>CO2 </a:t>
            </a:r>
            <a:endParaRPr lang="de-DE" sz="2400" kern="1200" dirty="0" smtClean="0"/>
          </a:p>
          <a:p>
            <a:pPr defTabSz="449263">
              <a:buSzPct val="100000"/>
              <a:buFont typeface="Times New Roman" panose="02020603050405020304" pitchFamily="18" charset="0"/>
            </a:pPr>
            <a:r>
              <a:rPr lang="de-DE" sz="2400" kern="1200" dirty="0" smtClean="0"/>
              <a:t>Low </a:t>
            </a:r>
            <a:r>
              <a:rPr lang="de-DE" sz="2400" kern="1200" dirty="0" err="1" smtClean="0"/>
              <a:t>carbon</a:t>
            </a:r>
            <a:r>
              <a:rPr lang="de-DE" sz="2400" kern="1200" dirty="0" smtClean="0"/>
              <a:t> </a:t>
            </a:r>
            <a:r>
              <a:rPr lang="de-DE" sz="2400" kern="1200" dirty="0" err="1" smtClean="0"/>
              <a:t>technology</a:t>
            </a:r>
            <a:endParaRPr lang="de-DE" sz="2400" kern="1200" dirty="0" smtClean="0"/>
          </a:p>
          <a:p>
            <a:pPr marL="0" indent="0" defTabSz="449263">
              <a:buSzPct val="100000"/>
              <a:buNone/>
            </a:pPr>
            <a:endParaRPr lang="de-DE" sz="2400" kern="1200" dirty="0" smtClean="0"/>
          </a:p>
        </p:txBody>
      </p:sp>
    </p:spTree>
    <p:extLst>
      <p:ext uri="{BB962C8B-B14F-4D97-AF65-F5344CB8AC3E}">
        <p14:creationId xmlns:p14="http://schemas.microsoft.com/office/powerpoint/2010/main" val="408282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16EBC3D-0113-4AA4-8390-4F366882E741}" type="slidenum">
              <a:rPr lang="en-GB" altLang="en-US" smtClean="0"/>
              <a:pPr>
                <a:defRPr/>
              </a:pPr>
              <a:t>16</a:t>
            </a:fld>
            <a:endParaRPr lang="en-GB" altLang="en-US"/>
          </a:p>
        </p:txBody>
      </p:sp>
      <p:sp>
        <p:nvSpPr>
          <p:cNvPr id="7" name="Title 1"/>
          <p:cNvSpPr txBox="1">
            <a:spLocks/>
          </p:cNvSpPr>
          <p:nvPr/>
        </p:nvSpPr>
        <p:spPr bwMode="auto">
          <a:xfrm>
            <a:off x="7049018" y="-4961"/>
            <a:ext cx="5135033" cy="9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marL="3175" indent="-3175" algn="l" rtl="0" eaLnBrk="0" fontAlgn="base" hangingPunct="0">
              <a:spcBef>
                <a:spcPct val="0"/>
              </a:spcBef>
              <a:spcAft>
                <a:spcPct val="0"/>
              </a:spcAft>
              <a:defRPr sz="24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r" defTabSz="1219170">
              <a:buClrTx/>
              <a:buSzTx/>
            </a:pPr>
            <a:r>
              <a:rPr lang="en-US" sz="2133" dirty="0"/>
              <a:t>Raw materials </a:t>
            </a:r>
            <a:r>
              <a:rPr lang="en-US" sz="2133" dirty="0"/>
              <a:t>policy</a:t>
            </a:r>
            <a:endParaRPr lang="en-GB" sz="2133" kern="0" dirty="0"/>
          </a:p>
        </p:txBody>
      </p:sp>
      <p:graphicFrame>
        <p:nvGraphicFramePr>
          <p:cNvPr id="8" name="Diagram 7"/>
          <p:cNvGraphicFramePr/>
          <p:nvPr>
            <p:extLst/>
          </p:nvPr>
        </p:nvGraphicFramePr>
        <p:xfrm>
          <a:off x="1179705" y="932723"/>
          <a:ext cx="9824640"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632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184232" y="1191734"/>
            <a:ext cx="4007768" cy="5477625"/>
            <a:chOff x="7392144" y="1257897"/>
            <a:chExt cx="4084725" cy="5395867"/>
          </a:xfrm>
        </p:grpSpPr>
        <p:pic>
          <p:nvPicPr>
            <p:cNvPr id="5" name="Picture 4"/>
            <p:cNvPicPr>
              <a:picLocks noChangeAspect="1"/>
            </p:cNvPicPr>
            <p:nvPr/>
          </p:nvPicPr>
          <p:blipFill>
            <a:blip r:embed="rId3"/>
            <a:stretch>
              <a:fillRect/>
            </a:stretch>
          </p:blipFill>
          <p:spPr>
            <a:xfrm>
              <a:off x="7392144" y="1257897"/>
              <a:ext cx="4084725" cy="5395867"/>
            </a:xfrm>
            <a:prstGeom prst="rect">
              <a:avLst/>
            </a:prstGeom>
          </p:spPr>
        </p:pic>
        <p:sp>
          <p:nvSpPr>
            <p:cNvPr id="6" name="TextBox 5"/>
            <p:cNvSpPr txBox="1"/>
            <p:nvPr/>
          </p:nvSpPr>
          <p:spPr>
            <a:xfrm>
              <a:off x="8015209" y="1700808"/>
              <a:ext cx="2520280" cy="307777"/>
            </a:xfrm>
            <a:prstGeom prst="rect">
              <a:avLst/>
            </a:prstGeom>
            <a:solidFill>
              <a:schemeClr val="bg1"/>
            </a:solidFill>
          </p:spPr>
          <p:txBody>
            <a:bodyPr wrap="square" rtlCol="0">
              <a:spAutoFit/>
            </a:bodyPr>
            <a:lstStyle/>
            <a:p>
              <a:r>
                <a:rPr lang="en-GB" sz="1400" dirty="0" smtClean="0">
                  <a:solidFill>
                    <a:schemeClr val="tx1"/>
                  </a:solidFill>
                </a:rPr>
                <a:t>Industrial symbiosis</a:t>
              </a:r>
              <a:endParaRPr lang="en-GB" sz="1400" dirty="0">
                <a:solidFill>
                  <a:schemeClr val="tx1"/>
                </a:solidFill>
              </a:endParaRPr>
            </a:p>
          </p:txBody>
        </p:sp>
        <p:sp>
          <p:nvSpPr>
            <p:cNvPr id="7" name="TextBox 6"/>
            <p:cNvSpPr txBox="1"/>
            <p:nvPr/>
          </p:nvSpPr>
          <p:spPr>
            <a:xfrm>
              <a:off x="7968208" y="2420888"/>
              <a:ext cx="2130955" cy="468000"/>
            </a:xfrm>
            <a:prstGeom prst="rect">
              <a:avLst/>
            </a:prstGeom>
            <a:solidFill>
              <a:schemeClr val="bg1"/>
            </a:solidFill>
          </p:spPr>
          <p:txBody>
            <a:bodyPr wrap="square" rtlCol="0">
              <a:spAutoFit/>
            </a:bodyPr>
            <a:lstStyle/>
            <a:p>
              <a:r>
                <a:rPr lang="en-GB" sz="1400" dirty="0" smtClean="0">
                  <a:solidFill>
                    <a:schemeClr val="tx1"/>
                  </a:solidFill>
                </a:rPr>
                <a:t>Circular </a:t>
              </a:r>
              <a:r>
                <a:rPr lang="en-GB" sz="1500" dirty="0" smtClean="0">
                  <a:solidFill>
                    <a:schemeClr val="tx1"/>
                  </a:solidFill>
                </a:rPr>
                <a:t>economy</a:t>
              </a:r>
            </a:p>
          </p:txBody>
        </p:sp>
        <p:sp>
          <p:nvSpPr>
            <p:cNvPr id="8" name="TextBox 7"/>
            <p:cNvSpPr txBox="1"/>
            <p:nvPr/>
          </p:nvSpPr>
          <p:spPr>
            <a:xfrm>
              <a:off x="7907489" y="3249851"/>
              <a:ext cx="2628000" cy="323165"/>
            </a:xfrm>
            <a:prstGeom prst="rect">
              <a:avLst/>
            </a:prstGeom>
            <a:solidFill>
              <a:schemeClr val="bg1"/>
            </a:solidFill>
          </p:spPr>
          <p:txBody>
            <a:bodyPr wrap="square" rtlCol="0">
              <a:spAutoFit/>
            </a:bodyPr>
            <a:lstStyle/>
            <a:p>
              <a:r>
                <a:rPr lang="en-GB" sz="1400" dirty="0" smtClean="0">
                  <a:solidFill>
                    <a:schemeClr val="tx1"/>
                  </a:solidFill>
                </a:rPr>
                <a:t>Low carbon </a:t>
              </a:r>
              <a:r>
                <a:rPr lang="en-GB" sz="1500" dirty="0" smtClean="0">
                  <a:solidFill>
                    <a:schemeClr val="tx1"/>
                  </a:solidFill>
                </a:rPr>
                <a:t>technology</a:t>
              </a:r>
              <a:endParaRPr lang="en-GB" sz="1500" dirty="0">
                <a:solidFill>
                  <a:schemeClr val="tx1"/>
                </a:solidFill>
              </a:endParaRPr>
            </a:p>
          </p:txBody>
        </p:sp>
        <p:sp>
          <p:nvSpPr>
            <p:cNvPr id="9" name="TextBox 8"/>
            <p:cNvSpPr txBox="1"/>
            <p:nvPr/>
          </p:nvSpPr>
          <p:spPr>
            <a:xfrm>
              <a:off x="8796496" y="4040898"/>
              <a:ext cx="1764000" cy="307777"/>
            </a:xfrm>
            <a:prstGeom prst="rect">
              <a:avLst/>
            </a:prstGeom>
            <a:solidFill>
              <a:schemeClr val="bg1"/>
            </a:solidFill>
          </p:spPr>
          <p:txBody>
            <a:bodyPr wrap="square" rtlCol="0">
              <a:spAutoFit/>
            </a:bodyPr>
            <a:lstStyle/>
            <a:p>
              <a:pPr algn="r"/>
              <a:r>
                <a:rPr lang="en-GB" sz="1400" dirty="0" smtClean="0">
                  <a:solidFill>
                    <a:schemeClr val="tx1"/>
                  </a:solidFill>
                </a:rPr>
                <a:t>Misconceptions </a:t>
              </a:r>
              <a:endParaRPr lang="en-GB" sz="1400" dirty="0">
                <a:solidFill>
                  <a:schemeClr val="tx1"/>
                </a:solidFill>
              </a:endParaRPr>
            </a:p>
          </p:txBody>
        </p:sp>
      </p:grpSp>
      <p:sp>
        <p:nvSpPr>
          <p:cNvPr id="2" name="Title 1"/>
          <p:cNvSpPr>
            <a:spLocks noGrp="1"/>
          </p:cNvSpPr>
          <p:nvPr>
            <p:ph type="title"/>
          </p:nvPr>
        </p:nvSpPr>
        <p:spPr/>
        <p:txBody>
          <a:bodyPr/>
          <a:lstStyle/>
          <a:p>
            <a:pPr algn="ctr"/>
            <a:r>
              <a:rPr lang="de-DE" dirty="0" smtClean="0"/>
              <a:t>		</a:t>
            </a:r>
            <a:r>
              <a:rPr lang="de-DE" dirty="0" err="1" smtClean="0"/>
              <a:t>Conclusion</a:t>
            </a:r>
            <a:endParaRPr lang="de-DE" dirty="0"/>
          </a:p>
        </p:txBody>
      </p:sp>
      <p:sp>
        <p:nvSpPr>
          <p:cNvPr id="4" name="Slide Number Placeholder 3"/>
          <p:cNvSpPr>
            <a:spLocks noGrp="1"/>
          </p:cNvSpPr>
          <p:nvPr>
            <p:ph type="sldNum" sz="quarter" idx="10"/>
          </p:nvPr>
        </p:nvSpPr>
        <p:spPr/>
        <p:txBody>
          <a:bodyPr/>
          <a:lstStyle/>
          <a:p>
            <a:fld id="{8C986509-4E01-4FD1-83BB-211CA22209AE}" type="slidenum">
              <a:rPr lang="en-GB" altLang="en-US" smtClean="0"/>
              <a:pPr/>
              <a:t>17</a:t>
            </a:fld>
            <a:endParaRPr lang="en-GB" altLang="en-US" dirty="0"/>
          </a:p>
        </p:txBody>
      </p:sp>
      <p:sp>
        <p:nvSpPr>
          <p:cNvPr id="3" name="Content Placeholder 2"/>
          <p:cNvSpPr>
            <a:spLocks noGrp="1"/>
          </p:cNvSpPr>
          <p:nvPr>
            <p:ph idx="1"/>
          </p:nvPr>
        </p:nvSpPr>
        <p:spPr>
          <a:xfrm>
            <a:off x="26851" y="1356440"/>
            <a:ext cx="8663017" cy="4982883"/>
          </a:xfrm>
        </p:spPr>
        <p:txBody>
          <a:bodyPr/>
          <a:lstStyle/>
          <a:p>
            <a:pPr>
              <a:buFont typeface="Arial" panose="020B0604020202020204" pitchFamily="34" charset="0"/>
              <a:buChar char="•"/>
            </a:pPr>
            <a:r>
              <a:rPr lang="en-US" sz="1800" dirty="0" err="1"/>
              <a:t>V</a:t>
            </a:r>
            <a:r>
              <a:rPr lang="en-US" sz="1800" dirty="0" err="1" smtClean="0"/>
              <a:t>alorisation</a:t>
            </a:r>
            <a:r>
              <a:rPr lang="en-US" sz="1800" dirty="0" smtClean="0"/>
              <a:t> </a:t>
            </a:r>
            <a:r>
              <a:rPr lang="en-US" sz="1800" dirty="0"/>
              <a:t>of </a:t>
            </a:r>
            <a:r>
              <a:rPr lang="en-US" sz="1800" dirty="0" smtClean="0"/>
              <a:t>slags </a:t>
            </a:r>
            <a:r>
              <a:rPr lang="en-US" sz="1800" dirty="0"/>
              <a:t>corresponds to EU </a:t>
            </a:r>
            <a:r>
              <a:rPr lang="en-US" sz="1800" dirty="0" smtClean="0"/>
              <a:t>policies</a:t>
            </a:r>
          </a:p>
          <a:p>
            <a:pPr lvl="1">
              <a:buFont typeface="Wingdings" panose="05000000000000000000" pitchFamily="2" charset="2"/>
              <a:buChar char="Ø"/>
            </a:pPr>
            <a:r>
              <a:rPr lang="en-US" sz="1800" dirty="0"/>
              <a:t>C</a:t>
            </a:r>
            <a:r>
              <a:rPr lang="en-US" sz="1800" dirty="0" smtClean="0"/>
              <a:t>ircular </a:t>
            </a:r>
            <a:r>
              <a:rPr lang="en-US" sz="1800" dirty="0"/>
              <a:t>economy </a:t>
            </a:r>
          </a:p>
          <a:p>
            <a:pPr lvl="1">
              <a:buFont typeface="Wingdings" panose="05000000000000000000" pitchFamily="2" charset="2"/>
              <a:buChar char="Ø"/>
            </a:pPr>
            <a:r>
              <a:rPr lang="en-US" sz="1800" dirty="0"/>
              <a:t>R</a:t>
            </a:r>
            <a:r>
              <a:rPr lang="en-US" sz="1800" dirty="0" smtClean="0"/>
              <a:t>esource efficiency</a:t>
            </a:r>
          </a:p>
          <a:p>
            <a:pPr lvl="1">
              <a:buFont typeface="Wingdings" panose="05000000000000000000" pitchFamily="2" charset="2"/>
              <a:buChar char="Ø"/>
            </a:pPr>
            <a:r>
              <a:rPr lang="en-US" sz="1800" dirty="0" smtClean="0"/>
              <a:t>European </a:t>
            </a:r>
            <a:r>
              <a:rPr lang="en-US" sz="1800" dirty="0"/>
              <a:t>strategic long-term vision for a competitive and climate-neutral </a:t>
            </a:r>
            <a:r>
              <a:rPr lang="en-US" sz="1800" dirty="0" smtClean="0"/>
              <a:t>economy</a:t>
            </a:r>
          </a:p>
          <a:p>
            <a:pPr>
              <a:buFont typeface="Arial" panose="020B0604020202020204" pitchFamily="34" charset="0"/>
              <a:buChar char="•"/>
            </a:pPr>
            <a:r>
              <a:rPr lang="en-US" sz="1800" dirty="0" smtClean="0"/>
              <a:t>Challenges</a:t>
            </a:r>
          </a:p>
          <a:p>
            <a:pPr lvl="1">
              <a:buFont typeface="Wingdings" panose="05000000000000000000" pitchFamily="2" charset="2"/>
              <a:buChar char="Ø"/>
            </a:pPr>
            <a:r>
              <a:rPr lang="en-US" sz="1800" dirty="0" smtClean="0"/>
              <a:t>Legal </a:t>
            </a:r>
            <a:r>
              <a:rPr lang="en-US" sz="1800" dirty="0"/>
              <a:t>status to slag-based </a:t>
            </a:r>
            <a:r>
              <a:rPr lang="en-US" sz="1800" dirty="0" smtClean="0"/>
              <a:t>products</a:t>
            </a:r>
          </a:p>
          <a:p>
            <a:pPr lvl="1">
              <a:buFont typeface="Wingdings" panose="05000000000000000000" pitchFamily="2" charset="2"/>
              <a:buChar char="Ø"/>
            </a:pPr>
            <a:r>
              <a:rPr lang="en-US" sz="1800" dirty="0" smtClean="0"/>
              <a:t>Recognition of </a:t>
            </a:r>
            <a:r>
              <a:rPr lang="en-US" sz="1800" dirty="0"/>
              <a:t>their market values and their </a:t>
            </a:r>
            <a:r>
              <a:rPr lang="en-US" sz="1800" dirty="0" smtClean="0"/>
              <a:t>performance/characteristics</a:t>
            </a:r>
          </a:p>
          <a:p>
            <a:pPr lvl="1">
              <a:buFont typeface="Wingdings" panose="05000000000000000000" pitchFamily="2" charset="2"/>
              <a:buChar char="Ø"/>
            </a:pPr>
            <a:r>
              <a:rPr lang="en-US" sz="1800" dirty="0" smtClean="0"/>
              <a:t>Improve </a:t>
            </a:r>
            <a:r>
              <a:rPr lang="en-US" sz="1800" dirty="0"/>
              <a:t>the technical and legislative </a:t>
            </a:r>
            <a:r>
              <a:rPr lang="en-US" sz="1800" dirty="0" smtClean="0"/>
              <a:t>framework</a:t>
            </a:r>
          </a:p>
          <a:p>
            <a:pPr lvl="2">
              <a:buFont typeface="Courier New" panose="02070309020205020404" pitchFamily="49" charset="0"/>
              <a:buChar char="o"/>
            </a:pPr>
            <a:r>
              <a:rPr lang="de-DE" dirty="0" err="1" smtClean="0"/>
              <a:t>Secondary</a:t>
            </a:r>
            <a:r>
              <a:rPr lang="de-DE" dirty="0" smtClean="0"/>
              <a:t> </a:t>
            </a:r>
            <a:r>
              <a:rPr lang="de-DE" dirty="0" err="1"/>
              <a:t>raw</a:t>
            </a:r>
            <a:r>
              <a:rPr lang="de-DE" dirty="0"/>
              <a:t> </a:t>
            </a:r>
            <a:r>
              <a:rPr lang="de-DE" dirty="0" err="1"/>
              <a:t>materials</a:t>
            </a:r>
            <a:r>
              <a:rPr lang="de-DE" dirty="0"/>
              <a:t> </a:t>
            </a:r>
            <a:endParaRPr lang="de-DE" dirty="0" smtClean="0"/>
          </a:p>
          <a:p>
            <a:pPr lvl="2">
              <a:buFont typeface="Courier New" panose="02070309020205020404" pitchFamily="49" charset="0"/>
              <a:buChar char="o"/>
            </a:pPr>
            <a:r>
              <a:rPr lang="en-US" dirty="0" smtClean="0"/>
              <a:t>No risks </a:t>
            </a:r>
            <a:r>
              <a:rPr lang="en-US" dirty="0"/>
              <a:t>for human health and </a:t>
            </a:r>
            <a:r>
              <a:rPr lang="en-US" dirty="0" smtClean="0"/>
              <a:t>environment</a:t>
            </a:r>
            <a:endParaRPr lang="de-DE" dirty="0"/>
          </a:p>
          <a:p>
            <a:pPr>
              <a:buFont typeface="Arial" panose="020B0604020202020204" pitchFamily="34" charset="0"/>
              <a:buChar char="•"/>
            </a:pPr>
            <a:r>
              <a:rPr lang="en-US" sz="1800" dirty="0" smtClean="0"/>
              <a:t>Cooperation for industrial </a:t>
            </a:r>
            <a:r>
              <a:rPr lang="en-US" sz="1800" dirty="0"/>
              <a:t>symbiosis </a:t>
            </a:r>
            <a:endParaRPr lang="en-US" sz="1800" dirty="0" smtClean="0"/>
          </a:p>
          <a:p>
            <a:pPr lvl="1">
              <a:buFont typeface="Wingdings" panose="05000000000000000000" pitchFamily="2" charset="2"/>
              <a:buChar char="Ø"/>
            </a:pPr>
            <a:r>
              <a:rPr lang="en-US" sz="1800" dirty="0" smtClean="0"/>
              <a:t>Business </a:t>
            </a:r>
            <a:r>
              <a:rPr lang="en-US" sz="1800" dirty="0"/>
              <a:t>and technical relations among industrial sectors </a:t>
            </a:r>
            <a:endParaRPr lang="en-US" sz="1800" dirty="0" smtClean="0"/>
          </a:p>
          <a:p>
            <a:pPr lvl="1">
              <a:buFont typeface="Wingdings" panose="05000000000000000000" pitchFamily="2" charset="2"/>
              <a:buChar char="Ø"/>
            </a:pPr>
            <a:r>
              <a:rPr lang="en-US" sz="1800" dirty="0" smtClean="0"/>
              <a:t>Common </a:t>
            </a:r>
            <a:r>
              <a:rPr lang="en-US" sz="1800" dirty="0"/>
              <a:t>practical protocols and relevant standards</a:t>
            </a:r>
          </a:p>
        </p:txBody>
      </p:sp>
    </p:spTree>
    <p:extLst>
      <p:ext uri="{BB962C8B-B14F-4D97-AF65-F5344CB8AC3E}">
        <p14:creationId xmlns:p14="http://schemas.microsoft.com/office/powerpoint/2010/main" val="2299934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19336" y="1268760"/>
            <a:ext cx="12072664" cy="5040412"/>
          </a:xfrm>
          <a:prstGeom prst="rect">
            <a:avLst/>
          </a:prstGeom>
          <a:noFill/>
          <a:ln>
            <a:noFill/>
          </a:ln>
          <a:extLst/>
        </p:spPr>
        <p:txBody>
          <a:bodyPr/>
          <a:lstStyle>
            <a:lvl1pPr marL="3175" indent="-1588">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1pPr>
            <a:lvl2pPr>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2pPr>
            <a:lvl3pPr>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3pPr>
            <a:lvl4pPr>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4pPr>
            <a:lvl5pPr>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175" algn="l"/>
                <a:tab pos="912813" algn="l"/>
                <a:tab pos="1827213" algn="l"/>
                <a:tab pos="2741613" algn="l"/>
                <a:tab pos="3656013" algn="l"/>
                <a:tab pos="4570413" algn="l"/>
                <a:tab pos="5484813" algn="l"/>
                <a:tab pos="6399213" algn="l"/>
                <a:tab pos="7313613" algn="l"/>
                <a:tab pos="8228013" algn="l"/>
                <a:tab pos="9142413" algn="l"/>
                <a:tab pos="10056813" algn="l"/>
              </a:tabLst>
              <a:defRPr sz="2600" b="1">
                <a:solidFill>
                  <a:schemeClr val="bg1"/>
                </a:solidFill>
                <a:latin typeface="Verdana" pitchFamily="34" charset="0"/>
                <a:ea typeface="Microsoft YaHei" pitchFamily="34" charset="-122"/>
              </a:defRPr>
            </a:lvl9pPr>
          </a:lstStyle>
          <a:p>
            <a:pPr marL="0" indent="0">
              <a:defRPr/>
            </a:pPr>
            <a:endParaRPr lang="en-US" altLang="en-US" sz="1200" dirty="0">
              <a:solidFill>
                <a:srgbClr val="0070C0"/>
              </a:solidFill>
            </a:endParaRPr>
          </a:p>
          <a:p>
            <a:pPr marL="0" indent="0">
              <a:defRPr/>
            </a:pPr>
            <a:r>
              <a:rPr lang="en-US" altLang="en-US" sz="1200" dirty="0">
                <a:solidFill>
                  <a:srgbClr val="0070C0"/>
                </a:solidFill>
              </a:rPr>
              <a:t>EU Raw materials, metals, minerals and forest-based industries:</a:t>
            </a:r>
          </a:p>
          <a:p>
            <a:pPr marL="0" indent="0">
              <a:defRPr/>
            </a:pPr>
            <a:r>
              <a:rPr lang="en-US" altLang="en-US" sz="1200" dirty="0">
                <a:solidFill>
                  <a:srgbClr val="0070C0"/>
                </a:solidFill>
                <a:hlinkClick r:id="rId3"/>
              </a:rPr>
              <a:t>https://</a:t>
            </a:r>
            <a:r>
              <a:rPr lang="en-US" altLang="en-US" sz="1200" dirty="0" smtClean="0">
                <a:solidFill>
                  <a:srgbClr val="0070C0"/>
                </a:solidFill>
                <a:hlinkClick r:id="rId3"/>
              </a:rPr>
              <a:t>ec.europa.eu/growth/sectors/raw-materials_en</a:t>
            </a:r>
            <a:endParaRPr lang="en-US" altLang="en-US" sz="1200" dirty="0" smtClean="0">
              <a:solidFill>
                <a:srgbClr val="0070C0"/>
              </a:solidFill>
            </a:endParaRPr>
          </a:p>
          <a:p>
            <a:pPr marL="0" indent="0">
              <a:defRPr/>
            </a:pPr>
            <a:endParaRPr lang="en-US" altLang="en-US" sz="1200" dirty="0">
              <a:solidFill>
                <a:srgbClr val="0070C0"/>
              </a:solidFill>
            </a:endParaRPr>
          </a:p>
          <a:p>
            <a:pPr marL="0" indent="0">
              <a:defRPr/>
            </a:pPr>
            <a:endParaRPr lang="en-US" altLang="en-US" sz="1200" dirty="0">
              <a:solidFill>
                <a:srgbClr val="0070C0"/>
              </a:solidFill>
            </a:endParaRPr>
          </a:p>
          <a:p>
            <a:pPr marL="0" indent="0">
              <a:defRPr/>
            </a:pPr>
            <a:r>
              <a:rPr lang="en-US" altLang="en-US" sz="1200" dirty="0">
                <a:solidFill>
                  <a:srgbClr val="0070C0"/>
                </a:solidFill>
              </a:rPr>
              <a:t>EIP on Raw Materials:</a:t>
            </a:r>
          </a:p>
          <a:p>
            <a:pPr marL="0" indent="0">
              <a:defRPr/>
            </a:pPr>
            <a:r>
              <a:rPr lang="en-US" altLang="en-US" sz="1200" dirty="0">
                <a:solidFill>
                  <a:srgbClr val="0070C0"/>
                </a:solidFill>
                <a:hlinkClick r:id="rId4"/>
              </a:rPr>
              <a:t>https://</a:t>
            </a:r>
            <a:r>
              <a:rPr lang="en-US" altLang="en-US" sz="1200" dirty="0" smtClean="0">
                <a:solidFill>
                  <a:srgbClr val="0070C0"/>
                </a:solidFill>
                <a:hlinkClick r:id="rId4"/>
              </a:rPr>
              <a:t>ec.europa.eu/growth/tools-databases/eip-raw-materials/en</a:t>
            </a:r>
            <a:endParaRPr lang="en-US" altLang="en-US" sz="1200" dirty="0" smtClean="0">
              <a:solidFill>
                <a:srgbClr val="0070C0"/>
              </a:solidFill>
            </a:endParaRPr>
          </a:p>
          <a:p>
            <a:pPr marL="0" indent="0">
              <a:defRPr/>
            </a:pPr>
            <a:endParaRPr lang="en-US" altLang="en-US" sz="1200" dirty="0">
              <a:solidFill>
                <a:srgbClr val="0070C0"/>
              </a:solidFill>
            </a:endParaRPr>
          </a:p>
          <a:p>
            <a:pPr marL="0" indent="0">
              <a:defRPr/>
            </a:pPr>
            <a:endParaRPr lang="en-US" altLang="en-US" sz="1200" dirty="0">
              <a:solidFill>
                <a:srgbClr val="0070C0"/>
              </a:solidFill>
            </a:endParaRPr>
          </a:p>
          <a:p>
            <a:pPr marL="0" indent="0">
              <a:defRPr/>
            </a:pPr>
            <a:r>
              <a:rPr lang="en-US" altLang="en-US" sz="1200" dirty="0">
                <a:solidFill>
                  <a:srgbClr val="0070C0"/>
                </a:solidFill>
              </a:rPr>
              <a:t>Horizon 2020 - raw materials and calls</a:t>
            </a:r>
            <a:r>
              <a:rPr lang="en-US" altLang="en-US" sz="1200" dirty="0" smtClean="0">
                <a:solidFill>
                  <a:srgbClr val="0070C0"/>
                </a:solidFill>
              </a:rPr>
              <a:t>:</a:t>
            </a:r>
            <a:endParaRPr lang="en-US" altLang="en-US" sz="1200" dirty="0">
              <a:solidFill>
                <a:srgbClr val="0070C0"/>
              </a:solidFill>
            </a:endParaRPr>
          </a:p>
          <a:p>
            <a:pPr marL="0" indent="0">
              <a:defRPr/>
            </a:pPr>
            <a:r>
              <a:rPr lang="en-US" altLang="en-US" sz="1200" dirty="0">
                <a:solidFill>
                  <a:srgbClr val="0070C0"/>
                </a:solidFill>
                <a:hlinkClick r:id="rId5"/>
              </a:rPr>
              <a:t>https://</a:t>
            </a:r>
            <a:r>
              <a:rPr lang="en-US" altLang="en-US" sz="1200" dirty="0" smtClean="0">
                <a:solidFill>
                  <a:srgbClr val="0070C0"/>
                </a:solidFill>
                <a:hlinkClick r:id="rId5"/>
              </a:rPr>
              <a:t>ec.europa.eu/research/participants/portal/desktop/en/opportunities/h2020/index.html</a:t>
            </a:r>
            <a:endParaRPr lang="en-US" altLang="en-US" sz="1200" dirty="0" smtClean="0">
              <a:solidFill>
                <a:srgbClr val="0070C0"/>
              </a:solidFill>
            </a:endParaRPr>
          </a:p>
          <a:p>
            <a:pPr marL="0" indent="0">
              <a:defRPr/>
            </a:pPr>
            <a:endParaRPr lang="en-US" altLang="en-US" sz="1200" dirty="0" smtClean="0">
              <a:solidFill>
                <a:srgbClr val="0070C0"/>
              </a:solidFill>
            </a:endParaRPr>
          </a:p>
          <a:p>
            <a:pPr marL="0" indent="0">
              <a:defRPr/>
            </a:pPr>
            <a:endParaRPr lang="en-US" altLang="en-US" sz="1200" dirty="0">
              <a:solidFill>
                <a:srgbClr val="0070C0"/>
              </a:solidFill>
            </a:endParaRPr>
          </a:p>
          <a:p>
            <a:pPr marL="0" indent="0">
              <a:defRPr/>
            </a:pPr>
            <a:r>
              <a:rPr lang="en-US" altLang="en-US" sz="1200" dirty="0" smtClean="0">
                <a:solidFill>
                  <a:srgbClr val="0070C0"/>
                </a:solidFill>
              </a:rPr>
              <a:t>JRC </a:t>
            </a:r>
            <a:r>
              <a:rPr lang="en-US" altLang="en-US" sz="1200" dirty="0">
                <a:solidFill>
                  <a:srgbClr val="0070C0"/>
                </a:solidFill>
              </a:rPr>
              <a:t>(2014) Best Available Techniques (BAT) Reference Document for the Non-Ferrous Metals Industries, Final Draft (October 2014), 1242 pp. accessible from: </a:t>
            </a:r>
            <a:r>
              <a:rPr lang="en-US" altLang="en-US" sz="1200" dirty="0" smtClean="0">
                <a:solidFill>
                  <a:srgbClr val="0070C0"/>
                </a:solidFill>
              </a:rPr>
              <a:t> </a:t>
            </a:r>
          </a:p>
          <a:p>
            <a:pPr marL="0" indent="0">
              <a:defRPr/>
            </a:pPr>
            <a:r>
              <a:rPr lang="en-US" altLang="en-US" sz="1200" dirty="0">
                <a:solidFill>
                  <a:srgbClr val="0070C0"/>
                </a:solidFill>
                <a:hlinkClick r:id="rId6"/>
              </a:rPr>
              <a:t>http://</a:t>
            </a:r>
            <a:r>
              <a:rPr lang="en-US" altLang="en-US" sz="1200" dirty="0" smtClean="0">
                <a:solidFill>
                  <a:srgbClr val="0070C0"/>
                </a:solidFill>
                <a:hlinkClick r:id="rId6"/>
              </a:rPr>
              <a:t>eippcb.jrc.ec.europa.eu/reference/BREF/NFM_Final_Draft_10_2014.pdf</a:t>
            </a:r>
            <a:endParaRPr lang="en-US" altLang="en-US" sz="1200" dirty="0" smtClean="0">
              <a:solidFill>
                <a:srgbClr val="0070C0"/>
              </a:solidFill>
            </a:endParaRPr>
          </a:p>
          <a:p>
            <a:pPr marL="0" indent="0">
              <a:defRPr/>
            </a:pPr>
            <a:r>
              <a:rPr lang="en-US" altLang="en-US" sz="1200" dirty="0" smtClean="0">
                <a:solidFill>
                  <a:srgbClr val="0070C0"/>
                </a:solidFill>
              </a:rPr>
              <a:t> </a:t>
            </a:r>
            <a:endParaRPr lang="en-US" altLang="en-US" sz="1200" dirty="0">
              <a:solidFill>
                <a:srgbClr val="0070C0"/>
              </a:solidFill>
            </a:endParaRPr>
          </a:p>
          <a:p>
            <a:pPr marL="0" indent="0">
              <a:defRPr/>
            </a:pPr>
            <a:endParaRPr lang="en-US" altLang="en-US" sz="1200" dirty="0">
              <a:solidFill>
                <a:srgbClr val="0070C0"/>
              </a:solidFill>
            </a:endParaRPr>
          </a:p>
          <a:p>
            <a:pPr marL="0" indent="0">
              <a:defRPr/>
            </a:pPr>
            <a:r>
              <a:rPr lang="en-US" altLang="en-US" sz="1200" dirty="0">
                <a:solidFill>
                  <a:srgbClr val="0070C0"/>
                </a:solidFill>
              </a:rPr>
              <a:t>COM(2018) 773 final - A Clean Planet for all - A European strategic long-term vision for a prosperous, modern, competitive and climate neutral economy  - </a:t>
            </a:r>
            <a:r>
              <a:rPr lang="en-US" altLang="en-US" sz="1200" dirty="0">
                <a:solidFill>
                  <a:srgbClr val="0070C0"/>
                </a:solidFill>
                <a:hlinkClick r:id="rId7"/>
              </a:rPr>
              <a:t>https://ec.europa.eu/clima/sites/clima/files/docs/pages/com_2018_733_en.pdf</a:t>
            </a:r>
            <a:r>
              <a:rPr lang="en-US" altLang="en-US" sz="1200" dirty="0">
                <a:solidFill>
                  <a:srgbClr val="0070C0"/>
                </a:solidFill>
              </a:rPr>
              <a:t>  </a:t>
            </a:r>
          </a:p>
          <a:p>
            <a:pPr marL="0" indent="0">
              <a:defRPr/>
            </a:pPr>
            <a:endParaRPr lang="en-US" altLang="en-US" sz="1200" dirty="0">
              <a:solidFill>
                <a:srgbClr val="0070C0"/>
              </a:solidFill>
            </a:endParaRPr>
          </a:p>
          <a:p>
            <a:pPr marL="0" indent="0">
              <a:defRPr/>
            </a:pPr>
            <a:r>
              <a:rPr lang="en-US" altLang="en-US" sz="1200" dirty="0">
                <a:solidFill>
                  <a:srgbClr val="0070C0"/>
                </a:solidFill>
              </a:rPr>
              <a:t>In-depth analysis in support of the commission communication COM(2018) 773 - </a:t>
            </a:r>
            <a:r>
              <a:rPr lang="en-US" altLang="en-US" sz="1200" dirty="0">
                <a:solidFill>
                  <a:srgbClr val="0070C0"/>
                </a:solidFill>
                <a:hlinkClick r:id="rId8"/>
              </a:rPr>
              <a:t>https://ec.europa.eu/clima/sites/clima/files/docs/pages/com_2018_733_analysis_in_support_en_0.pdf</a:t>
            </a:r>
            <a:r>
              <a:rPr lang="en-US" altLang="en-US" sz="1200" dirty="0">
                <a:solidFill>
                  <a:srgbClr val="0070C0"/>
                </a:solidFill>
              </a:rPr>
              <a:t>  </a:t>
            </a:r>
          </a:p>
          <a:p>
            <a:pPr marL="0" indent="0">
              <a:defRPr/>
            </a:pPr>
            <a:endParaRPr lang="en-US" altLang="en-US" sz="1200" dirty="0">
              <a:solidFill>
                <a:srgbClr val="0070C0"/>
              </a:solidFill>
            </a:endParaRPr>
          </a:p>
          <a:p>
            <a:pPr marL="0" indent="0">
              <a:defRPr/>
            </a:pPr>
            <a:r>
              <a:rPr lang="en-US" altLang="en-US" sz="1200" dirty="0">
                <a:solidFill>
                  <a:srgbClr val="0070C0"/>
                </a:solidFill>
              </a:rPr>
              <a:t>COM(2012) 82 final - Making raw materials available for Europe's future wellbeing proposal for a European innovation partnership on raw materials - </a:t>
            </a:r>
            <a:r>
              <a:rPr lang="en-US" altLang="en-US" sz="1200" dirty="0">
                <a:solidFill>
                  <a:srgbClr val="0070C0"/>
                </a:solidFill>
                <a:hlinkClick r:id="rId9"/>
              </a:rPr>
              <a:t>https://eur-lex.europa.eu/legal-content/EN/TXT/?uri=CELEX:52012DC0082</a:t>
            </a:r>
            <a:r>
              <a:rPr lang="en-US" altLang="en-US" sz="1200" dirty="0">
                <a:solidFill>
                  <a:srgbClr val="0070C0"/>
                </a:solidFill>
              </a:rPr>
              <a:t>  </a:t>
            </a:r>
          </a:p>
          <a:p>
            <a:pPr marL="0" indent="0">
              <a:defRPr/>
            </a:pPr>
            <a:endParaRPr lang="en-US" altLang="en-US" sz="1200" dirty="0">
              <a:solidFill>
                <a:srgbClr val="0070C0"/>
              </a:solidFill>
            </a:endParaRPr>
          </a:p>
        </p:txBody>
      </p:sp>
      <p:sp>
        <p:nvSpPr>
          <p:cNvPr id="35843" name="Title 2"/>
          <p:cNvSpPr>
            <a:spLocks noGrp="1"/>
          </p:cNvSpPr>
          <p:nvPr>
            <p:ph type="title"/>
          </p:nvPr>
        </p:nvSpPr>
        <p:spPr/>
        <p:txBody>
          <a:bodyPr/>
          <a:lstStyle/>
          <a:p>
            <a:r>
              <a:rPr lang="en-GB" altLang="en-US" dirty="0" smtClean="0"/>
              <a:t>Thank you!</a:t>
            </a:r>
          </a:p>
        </p:txBody>
      </p:sp>
      <p:sp>
        <p:nvSpPr>
          <p:cNvPr id="3" name="TextBox 2"/>
          <p:cNvSpPr txBox="1"/>
          <p:nvPr/>
        </p:nvSpPr>
        <p:spPr>
          <a:xfrm>
            <a:off x="7257898" y="222091"/>
            <a:ext cx="3312368" cy="492443"/>
          </a:xfrm>
          <a:prstGeom prst="rect">
            <a:avLst/>
          </a:prstGeom>
          <a:noFill/>
        </p:spPr>
        <p:txBody>
          <a:bodyPr wrap="square" rtlCol="0">
            <a:spAutoFit/>
          </a:bodyPr>
          <a:lstStyle/>
          <a:p>
            <a:pPr algn="r"/>
            <a:r>
              <a:rPr lang="es-ES" dirty="0" err="1"/>
              <a:t>Relevant</a:t>
            </a:r>
            <a:r>
              <a:rPr lang="es-ES" dirty="0"/>
              <a:t> links</a:t>
            </a:r>
            <a:endParaRPr lang="en-GB" dirty="0"/>
          </a:p>
        </p:txBody>
      </p:sp>
    </p:spTree>
    <p:extLst>
      <p:ext uri="{BB962C8B-B14F-4D97-AF65-F5344CB8AC3E}">
        <p14:creationId xmlns:p14="http://schemas.microsoft.com/office/powerpoint/2010/main" val="124775137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107" r="2304"/>
          <a:stretch/>
        </p:blipFill>
        <p:spPr>
          <a:xfrm>
            <a:off x="5663952" y="1988840"/>
            <a:ext cx="6264696" cy="4015830"/>
          </a:xfrm>
          <a:prstGeom prst="rect">
            <a:avLst/>
          </a:prstGeom>
        </p:spPr>
      </p:pic>
      <p:sp>
        <p:nvSpPr>
          <p:cNvPr id="2" name="Title 1"/>
          <p:cNvSpPr>
            <a:spLocks noGrp="1"/>
          </p:cNvSpPr>
          <p:nvPr>
            <p:ph type="title"/>
          </p:nvPr>
        </p:nvSpPr>
        <p:spPr/>
        <p:txBody>
          <a:bodyPr/>
          <a:lstStyle/>
          <a:p>
            <a:pPr algn="ctr"/>
            <a:r>
              <a:rPr lang="de-DE" dirty="0"/>
              <a:t>C</a:t>
            </a:r>
            <a:r>
              <a:rPr lang="de-DE" dirty="0" smtClean="0"/>
              <a:t>ontent</a:t>
            </a:r>
            <a:endParaRPr lang="de-DE" dirty="0"/>
          </a:p>
        </p:txBody>
      </p:sp>
      <p:sp>
        <p:nvSpPr>
          <p:cNvPr id="3" name="Slide Number Placeholder 2"/>
          <p:cNvSpPr>
            <a:spLocks noGrp="1"/>
          </p:cNvSpPr>
          <p:nvPr>
            <p:ph type="sldNum" sz="quarter" idx="11"/>
          </p:nvPr>
        </p:nvSpPr>
        <p:spPr/>
        <p:txBody>
          <a:bodyPr/>
          <a:lstStyle/>
          <a:p>
            <a:fld id="{F407EF34-0F5B-4E3E-9783-2095EF08F7F5}" type="slidenum">
              <a:rPr lang="en-GB" altLang="en-US" smtClean="0"/>
              <a:pPr/>
              <a:t>2</a:t>
            </a:fld>
            <a:endParaRPr lang="en-GB" altLang="en-US"/>
          </a:p>
        </p:txBody>
      </p:sp>
      <p:sp>
        <p:nvSpPr>
          <p:cNvPr id="4" name="TextBox 3"/>
          <p:cNvSpPr txBox="1"/>
          <p:nvPr/>
        </p:nvSpPr>
        <p:spPr>
          <a:xfrm>
            <a:off x="160073" y="1734597"/>
            <a:ext cx="5503879" cy="4893647"/>
          </a:xfrm>
          <a:prstGeom prst="rect">
            <a:avLst/>
          </a:prstGeom>
          <a:noFill/>
        </p:spPr>
        <p:txBody>
          <a:bodyPr wrap="square" rtlCol="0">
            <a:spAutoFit/>
          </a:bodyPr>
          <a:lstStyle/>
          <a:p>
            <a:pPr>
              <a:spcBef>
                <a:spcPct val="20000"/>
              </a:spcBef>
              <a:buClr>
                <a:srgbClr val="0F5494"/>
              </a:buClr>
            </a:pPr>
            <a:r>
              <a:rPr lang="de-DE" sz="2400" dirty="0" err="1">
                <a:solidFill>
                  <a:srgbClr val="0F5494"/>
                </a:solidFill>
                <a:latin typeface="+mn-lt"/>
                <a:ea typeface="+mn-ea"/>
              </a:rPr>
              <a:t>Introduction</a:t>
            </a:r>
            <a:endParaRPr lang="de-DE" sz="2400" dirty="0">
              <a:solidFill>
                <a:srgbClr val="0F5494"/>
              </a:solidFill>
              <a:latin typeface="+mn-lt"/>
              <a:ea typeface="+mn-ea"/>
            </a:endParaRPr>
          </a:p>
          <a:p>
            <a:pPr marL="457200" indent="-457200">
              <a:spcBef>
                <a:spcPct val="20000"/>
              </a:spcBef>
              <a:buClr>
                <a:srgbClr val="0F5494"/>
              </a:buClr>
              <a:buFont typeface="+mj-lt"/>
              <a:buAutoNum type="arabicPeriod"/>
            </a:pPr>
            <a:r>
              <a:rPr lang="de-DE" sz="2400" dirty="0">
                <a:solidFill>
                  <a:srgbClr val="0F5494"/>
                </a:solidFill>
                <a:latin typeface="+mn-lt"/>
                <a:ea typeface="+mn-ea"/>
              </a:rPr>
              <a:t>Steel </a:t>
            </a:r>
            <a:r>
              <a:rPr lang="de-DE" sz="2400" dirty="0" err="1" smtClean="0">
                <a:solidFill>
                  <a:srgbClr val="0F5494"/>
                </a:solidFill>
                <a:latin typeface="+mn-lt"/>
                <a:ea typeface="+mn-ea"/>
              </a:rPr>
              <a:t>slag</a:t>
            </a:r>
            <a:r>
              <a:rPr lang="de-DE" sz="2400" dirty="0" smtClean="0">
                <a:solidFill>
                  <a:srgbClr val="0F5494"/>
                </a:solidFill>
                <a:latin typeface="+mn-lt"/>
                <a:ea typeface="+mn-ea"/>
              </a:rPr>
              <a:t> potential </a:t>
            </a:r>
            <a:r>
              <a:rPr lang="de-DE" sz="2400" dirty="0">
                <a:solidFill>
                  <a:srgbClr val="0F5494"/>
                </a:solidFill>
                <a:latin typeface="+mn-lt"/>
                <a:ea typeface="+mn-ea"/>
              </a:rPr>
              <a:t>for </a:t>
            </a:r>
            <a:r>
              <a:rPr lang="de-DE" sz="2400" dirty="0" err="1">
                <a:solidFill>
                  <a:srgbClr val="0F5494"/>
                </a:solidFill>
                <a:latin typeface="+mn-lt"/>
                <a:ea typeface="+mn-ea"/>
              </a:rPr>
              <a:t>valorisation</a:t>
            </a:r>
            <a:endParaRPr lang="de-DE" sz="2400" dirty="0">
              <a:solidFill>
                <a:srgbClr val="0F5494"/>
              </a:solidFill>
              <a:latin typeface="+mn-lt"/>
              <a:ea typeface="+mn-ea"/>
            </a:endParaRPr>
          </a:p>
          <a:p>
            <a:pPr marL="457200" indent="-457200">
              <a:spcBef>
                <a:spcPct val="20000"/>
              </a:spcBef>
              <a:buClr>
                <a:srgbClr val="0F5494"/>
              </a:buClr>
              <a:buFont typeface="+mj-lt"/>
              <a:buAutoNum type="arabicPeriod"/>
            </a:pPr>
            <a:r>
              <a:rPr lang="de-DE" sz="2400" dirty="0" smtClean="0">
                <a:solidFill>
                  <a:srgbClr val="0F5494"/>
                </a:solidFill>
                <a:latin typeface="+mn-lt"/>
                <a:ea typeface="+mn-ea"/>
              </a:rPr>
              <a:t>Recovery </a:t>
            </a:r>
            <a:r>
              <a:rPr lang="de-DE" sz="2400" dirty="0" err="1">
                <a:solidFill>
                  <a:srgbClr val="0F5494"/>
                </a:solidFill>
                <a:latin typeface="+mn-lt"/>
                <a:ea typeface="+mn-ea"/>
              </a:rPr>
              <a:t>of</a:t>
            </a:r>
            <a:r>
              <a:rPr lang="de-DE" sz="2400" dirty="0">
                <a:solidFill>
                  <a:srgbClr val="0F5494"/>
                </a:solidFill>
                <a:latin typeface="+mn-lt"/>
                <a:ea typeface="+mn-ea"/>
              </a:rPr>
              <a:t> </a:t>
            </a:r>
            <a:r>
              <a:rPr lang="de-DE" sz="2400" dirty="0" err="1" smtClean="0">
                <a:solidFill>
                  <a:srgbClr val="0F5494"/>
                </a:solidFill>
                <a:latin typeface="+mn-lt"/>
                <a:ea typeface="+mn-ea"/>
              </a:rPr>
              <a:t>slag</a:t>
            </a:r>
            <a:r>
              <a:rPr lang="de-DE" sz="2400" dirty="0" smtClean="0">
                <a:solidFill>
                  <a:srgbClr val="0F5494"/>
                </a:solidFill>
                <a:latin typeface="+mn-lt"/>
                <a:ea typeface="+mn-ea"/>
              </a:rPr>
              <a:t>, </a:t>
            </a:r>
            <a:r>
              <a:rPr lang="de-DE" sz="2400" dirty="0">
                <a:solidFill>
                  <a:srgbClr val="0F5494"/>
                </a:solidFill>
                <a:latin typeface="+mn-lt"/>
                <a:ea typeface="+mn-ea"/>
              </a:rPr>
              <a:t>environmental </a:t>
            </a:r>
            <a:r>
              <a:rPr lang="de-DE" sz="2400" dirty="0" err="1">
                <a:solidFill>
                  <a:srgbClr val="0F5494"/>
                </a:solidFill>
                <a:latin typeface="+mn-lt"/>
                <a:ea typeface="+mn-ea"/>
              </a:rPr>
              <a:t>regulations</a:t>
            </a:r>
            <a:r>
              <a:rPr lang="de-DE" sz="2400" dirty="0">
                <a:solidFill>
                  <a:srgbClr val="0F5494"/>
                </a:solidFill>
                <a:latin typeface="+mn-lt"/>
                <a:ea typeface="+mn-ea"/>
              </a:rPr>
              <a:t> </a:t>
            </a:r>
            <a:r>
              <a:rPr lang="de-DE" sz="2400" dirty="0" err="1">
                <a:solidFill>
                  <a:srgbClr val="0F5494"/>
                </a:solidFill>
                <a:latin typeface="+mn-lt"/>
                <a:ea typeface="+mn-ea"/>
              </a:rPr>
              <a:t>and</a:t>
            </a:r>
            <a:r>
              <a:rPr lang="de-DE" sz="2400" dirty="0">
                <a:solidFill>
                  <a:srgbClr val="0F5494"/>
                </a:solidFill>
                <a:latin typeface="+mn-lt"/>
                <a:ea typeface="+mn-ea"/>
              </a:rPr>
              <a:t> </a:t>
            </a:r>
            <a:r>
              <a:rPr lang="de-DE" sz="2400" dirty="0" err="1">
                <a:solidFill>
                  <a:srgbClr val="0F5494"/>
                </a:solidFill>
                <a:latin typeface="+mn-lt"/>
                <a:ea typeface="+mn-ea"/>
              </a:rPr>
              <a:t>standards</a:t>
            </a:r>
            <a:r>
              <a:rPr lang="de-DE" sz="2400" dirty="0">
                <a:solidFill>
                  <a:srgbClr val="0F5494"/>
                </a:solidFill>
                <a:latin typeface="+mn-lt"/>
                <a:ea typeface="+mn-ea"/>
              </a:rPr>
              <a:t> </a:t>
            </a:r>
            <a:r>
              <a:rPr lang="de-DE" sz="2400" dirty="0" err="1">
                <a:solidFill>
                  <a:srgbClr val="0F5494"/>
                </a:solidFill>
                <a:latin typeface="+mn-lt"/>
                <a:ea typeface="+mn-ea"/>
              </a:rPr>
              <a:t>from</a:t>
            </a:r>
            <a:r>
              <a:rPr lang="de-DE" sz="2400" dirty="0">
                <a:solidFill>
                  <a:srgbClr val="0F5494"/>
                </a:solidFill>
                <a:latin typeface="+mn-lt"/>
                <a:ea typeface="+mn-ea"/>
              </a:rPr>
              <a:t> MS </a:t>
            </a:r>
            <a:r>
              <a:rPr lang="de-DE" sz="2400" dirty="0" err="1">
                <a:solidFill>
                  <a:srgbClr val="0F5494"/>
                </a:solidFill>
                <a:latin typeface="+mn-lt"/>
                <a:ea typeface="+mn-ea"/>
              </a:rPr>
              <a:t>and</a:t>
            </a:r>
            <a:r>
              <a:rPr lang="de-DE" sz="2400" dirty="0">
                <a:solidFill>
                  <a:srgbClr val="0F5494"/>
                </a:solidFill>
                <a:latin typeface="+mn-lt"/>
                <a:ea typeface="+mn-ea"/>
              </a:rPr>
              <a:t> </a:t>
            </a:r>
            <a:r>
              <a:rPr lang="de-DE" sz="2400" dirty="0" err="1">
                <a:solidFill>
                  <a:srgbClr val="0F5494"/>
                </a:solidFill>
                <a:latin typeface="+mn-lt"/>
                <a:ea typeface="+mn-ea"/>
              </a:rPr>
              <a:t>the</a:t>
            </a:r>
            <a:r>
              <a:rPr lang="de-DE" sz="2400" dirty="0">
                <a:solidFill>
                  <a:srgbClr val="0F5494"/>
                </a:solidFill>
                <a:latin typeface="+mn-lt"/>
                <a:ea typeface="+mn-ea"/>
              </a:rPr>
              <a:t> </a:t>
            </a:r>
            <a:r>
              <a:rPr lang="de-DE" sz="2400" dirty="0" smtClean="0">
                <a:solidFill>
                  <a:srgbClr val="0F5494"/>
                </a:solidFill>
                <a:latin typeface="+mn-lt"/>
                <a:ea typeface="+mn-ea"/>
              </a:rPr>
              <a:t>EU</a:t>
            </a:r>
          </a:p>
          <a:p>
            <a:pPr marL="457200" indent="-457200">
              <a:spcBef>
                <a:spcPct val="20000"/>
              </a:spcBef>
              <a:buClr>
                <a:srgbClr val="0F5494"/>
              </a:buClr>
              <a:buFont typeface="+mj-lt"/>
              <a:buAutoNum type="arabicPeriod"/>
            </a:pPr>
            <a:r>
              <a:rPr lang="de-DE" sz="2400" dirty="0" smtClean="0">
                <a:solidFill>
                  <a:srgbClr val="0F5494"/>
                </a:solidFill>
                <a:latin typeface="+mn-lt"/>
                <a:ea typeface="+mn-ea"/>
              </a:rPr>
              <a:t>Technical, environmental </a:t>
            </a:r>
            <a:r>
              <a:rPr lang="de-DE" sz="2400" dirty="0" err="1" smtClean="0">
                <a:solidFill>
                  <a:srgbClr val="0F5494"/>
                </a:solidFill>
                <a:latin typeface="+mn-lt"/>
                <a:ea typeface="+mn-ea"/>
              </a:rPr>
              <a:t>and</a:t>
            </a:r>
            <a:r>
              <a:rPr lang="de-DE" sz="2400" dirty="0" smtClean="0">
                <a:solidFill>
                  <a:srgbClr val="0F5494"/>
                </a:solidFill>
                <a:latin typeface="+mn-lt"/>
                <a:ea typeface="+mn-ea"/>
              </a:rPr>
              <a:t> </a:t>
            </a:r>
            <a:r>
              <a:rPr lang="de-DE" sz="2400" dirty="0" err="1" smtClean="0">
                <a:solidFill>
                  <a:srgbClr val="0F5494"/>
                </a:solidFill>
                <a:latin typeface="+mn-lt"/>
                <a:ea typeface="+mn-ea"/>
              </a:rPr>
              <a:t>economic</a:t>
            </a:r>
            <a:r>
              <a:rPr lang="de-DE" sz="2400" dirty="0" smtClean="0">
                <a:solidFill>
                  <a:srgbClr val="0F5494"/>
                </a:solidFill>
                <a:latin typeface="+mn-lt"/>
                <a:ea typeface="+mn-ea"/>
              </a:rPr>
              <a:t> </a:t>
            </a:r>
            <a:r>
              <a:rPr lang="de-DE" sz="2400" dirty="0" err="1" smtClean="0">
                <a:solidFill>
                  <a:srgbClr val="0F5494"/>
                </a:solidFill>
                <a:latin typeface="+mn-lt"/>
                <a:ea typeface="+mn-ea"/>
              </a:rPr>
              <a:t>challenges</a:t>
            </a:r>
            <a:endParaRPr lang="de-DE" sz="2400" dirty="0" smtClean="0">
              <a:solidFill>
                <a:srgbClr val="0F5494"/>
              </a:solidFill>
              <a:latin typeface="+mn-lt"/>
              <a:ea typeface="+mn-ea"/>
            </a:endParaRPr>
          </a:p>
          <a:p>
            <a:pPr marL="457200" indent="-457200">
              <a:spcBef>
                <a:spcPct val="20000"/>
              </a:spcBef>
              <a:buClr>
                <a:srgbClr val="0F5494"/>
              </a:buClr>
              <a:buFont typeface="+mj-lt"/>
              <a:buAutoNum type="arabicPeriod"/>
            </a:pPr>
            <a:r>
              <a:rPr lang="de-DE" sz="2400" dirty="0" err="1" smtClean="0">
                <a:solidFill>
                  <a:srgbClr val="0F5494"/>
                </a:solidFill>
                <a:latin typeface="+mn-lt"/>
                <a:ea typeface="+mn-ea"/>
              </a:rPr>
              <a:t>EU's</a:t>
            </a:r>
            <a:r>
              <a:rPr lang="de-DE" sz="2400" dirty="0" smtClean="0">
                <a:solidFill>
                  <a:srgbClr val="0F5494"/>
                </a:solidFill>
                <a:latin typeface="+mn-lt"/>
                <a:ea typeface="+mn-ea"/>
              </a:rPr>
              <a:t> </a:t>
            </a:r>
            <a:r>
              <a:rPr lang="de-DE" sz="2400" dirty="0" err="1" smtClean="0">
                <a:solidFill>
                  <a:srgbClr val="0F5494"/>
                </a:solidFill>
                <a:latin typeface="+mn-lt"/>
                <a:ea typeface="+mn-ea"/>
              </a:rPr>
              <a:t>policies</a:t>
            </a:r>
            <a:r>
              <a:rPr lang="de-DE" sz="2400" dirty="0" smtClean="0">
                <a:solidFill>
                  <a:srgbClr val="0F5494"/>
                </a:solidFill>
                <a:latin typeface="+mn-lt"/>
                <a:ea typeface="+mn-ea"/>
              </a:rPr>
              <a:t> </a:t>
            </a:r>
            <a:r>
              <a:rPr lang="de-DE" sz="2400" dirty="0" err="1" smtClean="0">
                <a:solidFill>
                  <a:srgbClr val="0F5494"/>
                </a:solidFill>
                <a:latin typeface="+mn-lt"/>
                <a:ea typeface="+mn-ea"/>
              </a:rPr>
              <a:t>and</a:t>
            </a:r>
            <a:r>
              <a:rPr lang="de-DE" sz="2400" dirty="0" smtClean="0">
                <a:solidFill>
                  <a:srgbClr val="0F5494"/>
                </a:solidFill>
                <a:latin typeface="+mn-lt"/>
                <a:ea typeface="+mn-ea"/>
              </a:rPr>
              <a:t> </a:t>
            </a:r>
            <a:r>
              <a:rPr lang="de-DE" sz="2400" dirty="0" err="1" smtClean="0">
                <a:solidFill>
                  <a:srgbClr val="0F5494"/>
                </a:solidFill>
                <a:latin typeface="+mn-lt"/>
                <a:ea typeface="+mn-ea"/>
              </a:rPr>
              <a:t>slag</a:t>
            </a:r>
            <a:r>
              <a:rPr lang="de-DE" sz="2400" dirty="0" smtClean="0">
                <a:solidFill>
                  <a:srgbClr val="0F5494"/>
                </a:solidFill>
                <a:latin typeface="+mn-lt"/>
                <a:ea typeface="+mn-ea"/>
              </a:rPr>
              <a:t> </a:t>
            </a:r>
            <a:r>
              <a:rPr lang="de-DE" sz="2400" dirty="0" err="1" smtClean="0">
                <a:solidFill>
                  <a:srgbClr val="0F5494"/>
                </a:solidFill>
                <a:latin typeface="+mn-lt"/>
                <a:ea typeface="+mn-ea"/>
              </a:rPr>
              <a:t>valorisation</a:t>
            </a:r>
            <a:endParaRPr lang="de-DE" sz="2400" dirty="0" smtClean="0">
              <a:solidFill>
                <a:srgbClr val="0F5494"/>
              </a:solidFill>
              <a:latin typeface="+mn-lt"/>
              <a:ea typeface="+mn-ea"/>
            </a:endParaRPr>
          </a:p>
          <a:p>
            <a:pPr>
              <a:spcBef>
                <a:spcPct val="20000"/>
              </a:spcBef>
              <a:buClr>
                <a:srgbClr val="0F5494"/>
              </a:buClr>
            </a:pPr>
            <a:r>
              <a:rPr lang="de-DE" sz="2400" dirty="0" err="1" smtClean="0">
                <a:solidFill>
                  <a:srgbClr val="0F5494"/>
                </a:solidFill>
                <a:latin typeface="+mn-lt"/>
                <a:ea typeface="+mn-ea"/>
              </a:rPr>
              <a:t>Conclusion</a:t>
            </a:r>
            <a:endParaRPr lang="de-DE" sz="2400" dirty="0">
              <a:solidFill>
                <a:srgbClr val="0F5494"/>
              </a:solidFill>
              <a:latin typeface="+mn-lt"/>
              <a:ea typeface="+mn-ea"/>
            </a:endParaRPr>
          </a:p>
        </p:txBody>
      </p:sp>
    </p:spTree>
    <p:extLst>
      <p:ext uri="{BB962C8B-B14F-4D97-AF65-F5344CB8AC3E}">
        <p14:creationId xmlns:p14="http://schemas.microsoft.com/office/powerpoint/2010/main" val="4127662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e-DE" dirty="0" err="1" smtClean="0"/>
              <a:t>Introduction</a:t>
            </a:r>
            <a:endParaRPr lang="de-DE" dirty="0"/>
          </a:p>
        </p:txBody>
      </p:sp>
      <p:sp>
        <p:nvSpPr>
          <p:cNvPr id="3" name="Slide Number Placeholder 2"/>
          <p:cNvSpPr>
            <a:spLocks noGrp="1"/>
          </p:cNvSpPr>
          <p:nvPr>
            <p:ph type="sldNum" sz="quarter" idx="11"/>
          </p:nvPr>
        </p:nvSpPr>
        <p:spPr/>
        <p:txBody>
          <a:bodyPr/>
          <a:lstStyle/>
          <a:p>
            <a:fld id="{F407EF34-0F5B-4E3E-9783-2095EF08F7F5}" type="slidenum">
              <a:rPr lang="en-GB" altLang="en-US" smtClean="0"/>
              <a:pPr/>
              <a:t>3</a:t>
            </a:fld>
            <a:endParaRPr lang="en-GB" altLang="en-US"/>
          </a:p>
        </p:txBody>
      </p:sp>
      <p:sp>
        <p:nvSpPr>
          <p:cNvPr id="4" name="TextBox 3"/>
          <p:cNvSpPr txBox="1"/>
          <p:nvPr/>
        </p:nvSpPr>
        <p:spPr>
          <a:xfrm>
            <a:off x="191344" y="1588890"/>
            <a:ext cx="5328592" cy="4672048"/>
          </a:xfrm>
          <a:prstGeom prst="rect">
            <a:avLst/>
          </a:prstGeom>
          <a:noFill/>
        </p:spPr>
        <p:txBody>
          <a:bodyPr wrap="square" rtlCol="0">
            <a:spAutoFit/>
          </a:bodyPr>
          <a:lstStyle/>
          <a:p>
            <a:pPr marL="342900" indent="-342900">
              <a:spcBef>
                <a:spcPct val="20000"/>
              </a:spcBef>
              <a:buClr>
                <a:srgbClr val="0F5494"/>
              </a:buClr>
              <a:buFont typeface="Arial" panose="020B0604020202020204" pitchFamily="34" charset="0"/>
              <a:buChar char="•"/>
            </a:pPr>
            <a:r>
              <a:rPr lang="de-DE" sz="2400" dirty="0" smtClean="0">
                <a:solidFill>
                  <a:srgbClr val="0F5494"/>
                </a:solidFill>
                <a:latin typeface="+mn-lt"/>
                <a:ea typeface="+mn-ea"/>
              </a:rPr>
              <a:t>Industrial </a:t>
            </a:r>
            <a:r>
              <a:rPr lang="de-DE" sz="2400" dirty="0" err="1" smtClean="0">
                <a:solidFill>
                  <a:srgbClr val="0F5494"/>
                </a:solidFill>
                <a:latin typeface="+mn-lt"/>
                <a:ea typeface="+mn-ea"/>
              </a:rPr>
              <a:t>residues</a:t>
            </a:r>
            <a:endParaRPr lang="de-DE" sz="2400" dirty="0" smtClean="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err="1" smtClean="0">
                <a:solidFill>
                  <a:srgbClr val="0F5494"/>
                </a:solidFill>
                <a:latin typeface="+mn-lt"/>
                <a:ea typeface="+mn-ea"/>
              </a:rPr>
              <a:t>Process</a:t>
            </a:r>
            <a:r>
              <a:rPr lang="de-DE" sz="2400" dirty="0" smtClean="0">
                <a:solidFill>
                  <a:srgbClr val="0F5494"/>
                </a:solidFill>
                <a:latin typeface="+mn-lt"/>
                <a:ea typeface="+mn-ea"/>
              </a:rPr>
              <a:t> </a:t>
            </a:r>
            <a:r>
              <a:rPr lang="de-DE" sz="2400" dirty="0" err="1" smtClean="0">
                <a:solidFill>
                  <a:srgbClr val="0F5494"/>
                </a:solidFill>
                <a:latin typeface="+mn-lt"/>
                <a:ea typeface="+mn-ea"/>
              </a:rPr>
              <a:t>and</a:t>
            </a:r>
            <a:r>
              <a:rPr lang="de-DE" sz="2400" dirty="0" smtClean="0">
                <a:solidFill>
                  <a:srgbClr val="0F5494"/>
                </a:solidFill>
                <a:latin typeface="+mn-lt"/>
                <a:ea typeface="+mn-ea"/>
              </a:rPr>
              <a:t> </a:t>
            </a:r>
            <a:r>
              <a:rPr lang="de-DE" sz="2400" dirty="0" err="1" smtClean="0">
                <a:solidFill>
                  <a:srgbClr val="0F5494"/>
                </a:solidFill>
                <a:latin typeface="+mn-lt"/>
                <a:ea typeface="+mn-ea"/>
              </a:rPr>
              <a:t>characteristics</a:t>
            </a:r>
            <a:endParaRPr lang="de-DE" sz="2400" dirty="0" smtClean="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err="1">
                <a:solidFill>
                  <a:srgbClr val="0F5494"/>
                </a:solidFill>
                <a:latin typeface="+mn-lt"/>
                <a:ea typeface="+mn-ea"/>
              </a:rPr>
              <a:t>S</a:t>
            </a:r>
            <a:r>
              <a:rPr lang="de-DE" sz="2400" dirty="0" err="1" smtClean="0">
                <a:solidFill>
                  <a:srgbClr val="0F5494"/>
                </a:solidFill>
                <a:latin typeface="+mn-lt"/>
                <a:ea typeface="+mn-ea"/>
              </a:rPr>
              <a:t>econdary</a:t>
            </a:r>
            <a:r>
              <a:rPr lang="de-DE" sz="2400" dirty="0" smtClean="0">
                <a:solidFill>
                  <a:srgbClr val="0F5494"/>
                </a:solidFill>
                <a:latin typeface="+mn-lt"/>
                <a:ea typeface="+mn-ea"/>
              </a:rPr>
              <a:t> </a:t>
            </a:r>
            <a:r>
              <a:rPr lang="de-DE" sz="2400" dirty="0" err="1" smtClean="0">
                <a:solidFill>
                  <a:srgbClr val="0F5494"/>
                </a:solidFill>
                <a:latin typeface="+mn-lt"/>
                <a:ea typeface="+mn-ea"/>
              </a:rPr>
              <a:t>raw</a:t>
            </a:r>
            <a:r>
              <a:rPr lang="de-DE" sz="2400" dirty="0" smtClean="0">
                <a:solidFill>
                  <a:srgbClr val="0F5494"/>
                </a:solidFill>
                <a:latin typeface="+mn-lt"/>
                <a:ea typeface="+mn-ea"/>
              </a:rPr>
              <a:t> </a:t>
            </a:r>
            <a:r>
              <a:rPr lang="de-DE" sz="2400" dirty="0" err="1" smtClean="0">
                <a:solidFill>
                  <a:srgbClr val="0F5494"/>
                </a:solidFill>
                <a:latin typeface="+mn-lt"/>
                <a:ea typeface="+mn-ea"/>
              </a:rPr>
              <a:t>materials</a:t>
            </a:r>
            <a:r>
              <a:rPr lang="de-DE" sz="2400" dirty="0" smtClean="0">
                <a:solidFill>
                  <a:srgbClr val="0F5494"/>
                </a:solidFill>
                <a:latin typeface="+mn-lt"/>
                <a:ea typeface="+mn-ea"/>
              </a:rPr>
              <a:t> for </a:t>
            </a:r>
            <a:r>
              <a:rPr lang="de-DE" sz="2400" dirty="0" err="1" smtClean="0">
                <a:solidFill>
                  <a:srgbClr val="0F5494"/>
                </a:solidFill>
                <a:latin typeface="+mn-lt"/>
                <a:ea typeface="+mn-ea"/>
              </a:rPr>
              <a:t>construction</a:t>
            </a:r>
            <a:endParaRPr lang="de-DE" sz="2400" dirty="0" smtClean="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smtClean="0">
                <a:solidFill>
                  <a:srgbClr val="0F5494"/>
                </a:solidFill>
                <a:latin typeface="+mn-lt"/>
                <a:ea typeface="+mn-ea"/>
              </a:rPr>
              <a:t>Technical, environmental, </a:t>
            </a:r>
            <a:r>
              <a:rPr lang="de-DE" sz="2400" dirty="0" err="1" smtClean="0">
                <a:solidFill>
                  <a:srgbClr val="0F5494"/>
                </a:solidFill>
                <a:latin typeface="+mn-lt"/>
                <a:ea typeface="+mn-ea"/>
              </a:rPr>
              <a:t>economic</a:t>
            </a:r>
            <a:r>
              <a:rPr lang="de-DE" sz="2400" dirty="0" smtClean="0">
                <a:solidFill>
                  <a:srgbClr val="0F5494"/>
                </a:solidFill>
                <a:latin typeface="+mn-lt"/>
                <a:ea typeface="+mn-ea"/>
              </a:rPr>
              <a:t> </a:t>
            </a:r>
            <a:r>
              <a:rPr lang="de-DE" sz="2400" dirty="0" err="1" smtClean="0">
                <a:solidFill>
                  <a:srgbClr val="0F5494"/>
                </a:solidFill>
                <a:latin typeface="+mn-lt"/>
                <a:ea typeface="+mn-ea"/>
              </a:rPr>
              <a:t>and</a:t>
            </a:r>
            <a:r>
              <a:rPr lang="de-DE" sz="2400" dirty="0" smtClean="0">
                <a:solidFill>
                  <a:srgbClr val="0F5494"/>
                </a:solidFill>
                <a:latin typeface="+mn-lt"/>
                <a:ea typeface="+mn-ea"/>
              </a:rPr>
              <a:t> legal </a:t>
            </a:r>
            <a:r>
              <a:rPr lang="de-DE" sz="2400" dirty="0" err="1" smtClean="0">
                <a:solidFill>
                  <a:srgbClr val="0F5494"/>
                </a:solidFill>
                <a:latin typeface="+mn-lt"/>
                <a:ea typeface="+mn-ea"/>
              </a:rPr>
              <a:t>challenges</a:t>
            </a:r>
            <a:endParaRPr lang="de-DE" sz="2400" dirty="0" smtClean="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smtClean="0">
                <a:solidFill>
                  <a:srgbClr val="0F5494"/>
                </a:solidFill>
                <a:latin typeface="+mn-lt"/>
                <a:ea typeface="+mn-ea"/>
              </a:rPr>
              <a:t>Environmental </a:t>
            </a:r>
            <a:r>
              <a:rPr lang="de-DE" sz="2400" dirty="0" err="1" smtClean="0">
                <a:solidFill>
                  <a:srgbClr val="0F5494"/>
                </a:solidFill>
                <a:latin typeface="+mn-lt"/>
                <a:ea typeface="+mn-ea"/>
              </a:rPr>
              <a:t>drivers</a:t>
            </a:r>
            <a:r>
              <a:rPr lang="de-DE" sz="2400" dirty="0" smtClean="0">
                <a:solidFill>
                  <a:srgbClr val="0F5494"/>
                </a:solidFill>
                <a:latin typeface="+mn-lt"/>
                <a:ea typeface="+mn-ea"/>
              </a:rPr>
              <a:t>?</a:t>
            </a: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EoW</a:t>
            </a:r>
            <a:r>
              <a:rPr lang="de-DE" sz="2400" b="0" dirty="0" smtClean="0">
                <a:solidFill>
                  <a:srgbClr val="0F5494"/>
                </a:solidFill>
                <a:latin typeface="+mn-lt"/>
                <a:ea typeface="+mn-ea"/>
              </a:rPr>
              <a:t> </a:t>
            </a:r>
            <a:r>
              <a:rPr lang="de-DE" sz="2400" b="0" dirty="0" err="1" smtClean="0">
                <a:solidFill>
                  <a:srgbClr val="0F5494"/>
                </a:solidFill>
                <a:latin typeface="+mn-lt"/>
                <a:ea typeface="+mn-ea"/>
              </a:rPr>
              <a:t>criteria</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By-products</a:t>
            </a:r>
            <a:r>
              <a:rPr lang="de-DE" sz="2400" b="0" dirty="0" smtClean="0">
                <a:solidFill>
                  <a:srgbClr val="0F5494"/>
                </a:solidFill>
                <a:latin typeface="+mn-lt"/>
                <a:ea typeface="+mn-ea"/>
              </a:rPr>
              <a:t>/ </a:t>
            </a:r>
            <a:r>
              <a:rPr lang="de-DE" sz="2400" b="0" dirty="0" err="1" smtClean="0">
                <a:solidFill>
                  <a:srgbClr val="0F5494"/>
                </a:solidFill>
                <a:latin typeface="+mn-lt"/>
                <a:ea typeface="+mn-ea"/>
              </a:rPr>
              <a:t>standards</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Carbon </a:t>
            </a:r>
            <a:r>
              <a:rPr lang="de-DE" sz="2400" b="0" dirty="0" err="1" smtClean="0">
                <a:solidFill>
                  <a:srgbClr val="0F5494"/>
                </a:solidFill>
                <a:latin typeface="+mn-lt"/>
                <a:ea typeface="+mn-ea"/>
              </a:rPr>
              <a:t>footprint</a:t>
            </a:r>
            <a:endParaRPr lang="de-DE" sz="2400" b="0" dirty="0">
              <a:solidFill>
                <a:srgbClr val="0F5494"/>
              </a:solidFill>
              <a:latin typeface="+mn-lt"/>
              <a:ea typeface="+mn-ea"/>
            </a:endParaRPr>
          </a:p>
        </p:txBody>
      </p:sp>
      <p:pic>
        <p:nvPicPr>
          <p:cNvPr id="6" name="Picture 5"/>
          <p:cNvPicPr>
            <a:picLocks noChangeAspect="1"/>
          </p:cNvPicPr>
          <p:nvPr/>
        </p:nvPicPr>
        <p:blipFill>
          <a:blip r:embed="rId2"/>
          <a:stretch>
            <a:fillRect/>
          </a:stretch>
        </p:blipFill>
        <p:spPr>
          <a:xfrm>
            <a:off x="5663952" y="1622462"/>
            <a:ext cx="6324025" cy="4737841"/>
          </a:xfrm>
          <a:prstGeom prst="rect">
            <a:avLst/>
          </a:prstGeom>
        </p:spPr>
      </p:pic>
    </p:spTree>
    <p:extLst>
      <p:ext uri="{BB962C8B-B14F-4D97-AF65-F5344CB8AC3E}">
        <p14:creationId xmlns:p14="http://schemas.microsoft.com/office/powerpoint/2010/main" val="3831711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lstStyle/>
          <a:p>
            <a:r>
              <a:rPr lang="en-US" altLang="en-US" sz="1800" dirty="0" smtClean="0"/>
              <a:t>1. Steel </a:t>
            </a:r>
            <a:r>
              <a:rPr lang="en-US" altLang="en-US" sz="1800" dirty="0"/>
              <a:t>slag potential for </a:t>
            </a:r>
            <a:r>
              <a:rPr lang="en-US" altLang="en-US" sz="1800" dirty="0" err="1"/>
              <a:t>valorisation</a:t>
            </a:r>
            <a:endParaRPr lang="en-US" altLang="en-US" sz="1800" dirty="0"/>
          </a:p>
        </p:txBody>
      </p:sp>
      <p:sp>
        <p:nvSpPr>
          <p:cNvPr id="10244" name="Rectangle 2"/>
          <p:cNvSpPr>
            <a:spLocks noChangeArrowheads="1"/>
          </p:cNvSpPr>
          <p:nvPr/>
        </p:nvSpPr>
        <p:spPr bwMode="auto">
          <a:xfrm>
            <a:off x="6796449" y="965255"/>
            <a:ext cx="3857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F5494"/>
              </a:buClr>
              <a:buChar char="•"/>
              <a:defRPr sz="2400" b="1">
                <a:solidFill>
                  <a:srgbClr val="0F5494"/>
                </a:solidFill>
                <a:latin typeface="Verdana" pitchFamily="34" charset="0"/>
              </a:defRPr>
            </a:lvl1pPr>
            <a:lvl2pPr>
              <a:spcBef>
                <a:spcPct val="20000"/>
              </a:spcBef>
              <a:buClr>
                <a:srgbClr val="0F5494"/>
              </a:buClr>
              <a:buChar char="•"/>
              <a:defRPr sz="2000">
                <a:solidFill>
                  <a:srgbClr val="0F5494"/>
                </a:solidFill>
                <a:latin typeface="Verdana" pitchFamily="34" charset="0"/>
              </a:defRPr>
            </a:lvl2pPr>
            <a:lvl3pPr>
              <a:spcBef>
                <a:spcPct val="20000"/>
              </a:spcBef>
              <a:buClr>
                <a:srgbClr val="0F5494"/>
              </a:buClr>
              <a:buChar char="•"/>
              <a:defRPr>
                <a:solidFill>
                  <a:srgbClr val="0F5494"/>
                </a:solidFill>
                <a:latin typeface="Verdana" pitchFamily="34" charset="0"/>
              </a:defRPr>
            </a:lvl3pPr>
            <a:lvl4pPr>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marL="2514600" indent="-228600" defTabSz="449263" eaLnBrk="0" fontAlgn="base" hangingPunct="0">
              <a:spcBef>
                <a:spcPct val="20000"/>
              </a:spcBef>
              <a:spcAft>
                <a:spcPct val="0"/>
              </a:spcAft>
              <a:buChar char="»"/>
              <a:defRPr sz="2000">
                <a:solidFill>
                  <a:schemeClr val="tx1"/>
                </a:solidFill>
                <a:latin typeface="Arial" charset="0"/>
              </a:defRPr>
            </a:lvl6pPr>
            <a:lvl7pPr marL="2971800" indent="-228600" defTabSz="449263" eaLnBrk="0" fontAlgn="base" hangingPunct="0">
              <a:spcBef>
                <a:spcPct val="20000"/>
              </a:spcBef>
              <a:spcAft>
                <a:spcPct val="0"/>
              </a:spcAft>
              <a:buChar char="»"/>
              <a:defRPr sz="2000">
                <a:solidFill>
                  <a:schemeClr val="tx1"/>
                </a:solidFill>
                <a:latin typeface="Arial" charset="0"/>
              </a:defRPr>
            </a:lvl7pPr>
            <a:lvl8pPr marL="3429000" indent="-228600" defTabSz="449263" eaLnBrk="0" fontAlgn="base" hangingPunct="0">
              <a:spcBef>
                <a:spcPct val="20000"/>
              </a:spcBef>
              <a:spcAft>
                <a:spcPct val="0"/>
              </a:spcAft>
              <a:buChar char="»"/>
              <a:defRPr sz="2000">
                <a:solidFill>
                  <a:schemeClr val="tx1"/>
                </a:solidFill>
                <a:latin typeface="Arial" charset="0"/>
              </a:defRPr>
            </a:lvl8pPr>
            <a:lvl9pPr marL="3886200" indent="-228600" defTabSz="449263"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
                <a:srgbClr val="000000"/>
              </a:buClr>
              <a:buSzTx/>
              <a:buFont typeface="Times New Roman" pitchFamily="18" charset="0"/>
              <a:buNone/>
            </a:pPr>
            <a:r>
              <a:rPr lang="en-GB" altLang="en-US" sz="1800" dirty="0">
                <a:solidFill>
                  <a:srgbClr val="FFFFFF"/>
                </a:solidFill>
              </a:rPr>
              <a:t>  </a:t>
            </a:r>
          </a:p>
        </p:txBody>
      </p:sp>
      <p:sp>
        <p:nvSpPr>
          <p:cNvPr id="18" name="Title 1"/>
          <p:cNvSpPr txBox="1">
            <a:spLocks/>
          </p:cNvSpPr>
          <p:nvPr/>
        </p:nvSpPr>
        <p:spPr bwMode="auto">
          <a:xfrm>
            <a:off x="6802799" y="124914"/>
            <a:ext cx="526986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24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r" defTabSz="914400">
              <a:buClrTx/>
              <a:buSzTx/>
            </a:pPr>
            <a:r>
              <a:rPr lang="en-US" sz="1600" dirty="0"/>
              <a:t>a significant stream of industrial waste presenting a real potential for </a:t>
            </a:r>
            <a:r>
              <a:rPr lang="en-US" sz="1600" dirty="0" err="1"/>
              <a:t>valorisation</a:t>
            </a:r>
            <a:r>
              <a:rPr lang="en-US" sz="1600" dirty="0"/>
              <a:t> </a:t>
            </a:r>
            <a:endParaRPr lang="en-GB" sz="1600" kern="0" dirty="0"/>
          </a:p>
        </p:txBody>
      </p:sp>
      <p:sp>
        <p:nvSpPr>
          <p:cNvPr id="2" name="Rectangle 1"/>
          <p:cNvSpPr/>
          <p:nvPr/>
        </p:nvSpPr>
        <p:spPr>
          <a:xfrm>
            <a:off x="82281" y="1242498"/>
            <a:ext cx="12025336" cy="1791260"/>
          </a:xfrm>
          <a:prstGeom prst="rect">
            <a:avLst/>
          </a:prstGeom>
        </p:spPr>
        <p:txBody>
          <a:bodyPr wrap="square">
            <a:spAutoFit/>
          </a:bodyPr>
          <a:lstStyle/>
          <a:p>
            <a:pPr marL="342900" indent="-342900">
              <a:spcBef>
                <a:spcPct val="20000"/>
              </a:spcBef>
              <a:buClr>
                <a:srgbClr val="0F5494"/>
              </a:buClr>
              <a:buFont typeface="Arial" panose="020B0604020202020204" pitchFamily="34" charset="0"/>
              <a:buChar char="•"/>
            </a:pPr>
            <a:r>
              <a:rPr lang="en-US" sz="2400" dirty="0">
                <a:solidFill>
                  <a:srgbClr val="0F5494"/>
                </a:solidFill>
                <a:latin typeface="+mn-lt"/>
                <a:ea typeface="+mn-ea"/>
              </a:rPr>
              <a:t>Slag a </a:t>
            </a:r>
            <a:r>
              <a:rPr lang="en-US" sz="2400" dirty="0">
                <a:solidFill>
                  <a:srgbClr val="0F5494"/>
                </a:solidFill>
                <a:latin typeface="+mn-lt"/>
                <a:ea typeface="+mn-ea"/>
              </a:rPr>
              <a:t>non-metallic rock-like material </a:t>
            </a:r>
            <a:endParaRPr lang="en-US" sz="2400" dirty="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en-GB" sz="2400" dirty="0">
                <a:solidFill>
                  <a:srgbClr val="0F5494"/>
                </a:solidFill>
                <a:latin typeface="+mn-lt"/>
                <a:ea typeface="+mn-ea"/>
              </a:rPr>
              <a:t>I</a:t>
            </a:r>
            <a:r>
              <a:rPr lang="en-GB" sz="2400" dirty="0">
                <a:solidFill>
                  <a:srgbClr val="0F5494"/>
                </a:solidFill>
                <a:latin typeface="+mn-lt"/>
                <a:ea typeface="+mn-ea"/>
              </a:rPr>
              <a:t>ndustrial </a:t>
            </a:r>
            <a:r>
              <a:rPr lang="en-GB" sz="2400" dirty="0">
                <a:solidFill>
                  <a:srgbClr val="0F5494"/>
                </a:solidFill>
                <a:latin typeface="+mn-lt"/>
                <a:ea typeface="+mn-ea"/>
              </a:rPr>
              <a:t>residues co-generated by steel </a:t>
            </a:r>
            <a:r>
              <a:rPr lang="en-GB" sz="2400" dirty="0">
                <a:solidFill>
                  <a:srgbClr val="0F5494"/>
                </a:solidFill>
                <a:latin typeface="+mn-lt"/>
                <a:ea typeface="+mn-ea"/>
              </a:rPr>
              <a:t>production</a:t>
            </a:r>
          </a:p>
          <a:p>
            <a:pPr marL="1085850" lvl="1"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Blast furnace slags</a:t>
            </a:r>
          </a:p>
          <a:p>
            <a:pPr marL="1085850" lvl="1" indent="-342900">
              <a:spcBef>
                <a:spcPct val="20000"/>
              </a:spcBef>
              <a:buClr>
                <a:srgbClr val="0F5494"/>
              </a:buClr>
              <a:buFont typeface="Wingdings" panose="05000000000000000000" pitchFamily="2" charset="2"/>
              <a:buChar char="Ø"/>
            </a:pPr>
            <a:r>
              <a:rPr lang="en-US" sz="2400" b="0" dirty="0">
                <a:solidFill>
                  <a:srgbClr val="0F5494"/>
                </a:solidFill>
                <a:latin typeface="+mn-lt"/>
                <a:ea typeface="+mn-ea"/>
              </a:rPr>
              <a:t>Steel slags</a:t>
            </a:r>
            <a:endParaRPr lang="de-DE" sz="2400" b="0" dirty="0">
              <a:solidFill>
                <a:srgbClr val="0F5494"/>
              </a:solidFill>
              <a:latin typeface="+mn-lt"/>
              <a:ea typeface="+mn-ea"/>
            </a:endParaRPr>
          </a:p>
        </p:txBody>
      </p:sp>
      <p:pic>
        <p:nvPicPr>
          <p:cNvPr id="3" name="Picture 2"/>
          <p:cNvPicPr>
            <a:picLocks noChangeAspect="1"/>
          </p:cNvPicPr>
          <p:nvPr/>
        </p:nvPicPr>
        <p:blipFill>
          <a:blip r:embed="rId3"/>
          <a:stretch>
            <a:fillRect/>
          </a:stretch>
        </p:blipFill>
        <p:spPr>
          <a:xfrm>
            <a:off x="906006" y="3212976"/>
            <a:ext cx="3893850" cy="35559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9594" y="2168210"/>
            <a:ext cx="6413070" cy="4247523"/>
          </a:xfrm>
          <a:prstGeom prst="rect">
            <a:avLst/>
          </a:prstGeom>
        </p:spPr>
      </p:pic>
    </p:spTree>
    <p:extLst>
      <p:ext uri="{BB962C8B-B14F-4D97-AF65-F5344CB8AC3E}">
        <p14:creationId xmlns:p14="http://schemas.microsoft.com/office/powerpoint/2010/main" val="40818461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lstStyle/>
          <a:p>
            <a:r>
              <a:rPr lang="en-US" altLang="en-US" sz="1800" dirty="0" smtClean="0"/>
              <a:t>1. Steel </a:t>
            </a:r>
            <a:r>
              <a:rPr lang="en-US" altLang="en-US" sz="1800" dirty="0"/>
              <a:t>slag potential for </a:t>
            </a:r>
            <a:r>
              <a:rPr lang="en-US" altLang="en-US" sz="1800" dirty="0" err="1"/>
              <a:t>valorisation</a:t>
            </a:r>
            <a:endParaRPr lang="en-US" altLang="en-US" sz="1800" dirty="0"/>
          </a:p>
        </p:txBody>
      </p:sp>
      <p:sp>
        <p:nvSpPr>
          <p:cNvPr id="18" name="Title 1"/>
          <p:cNvSpPr txBox="1">
            <a:spLocks/>
          </p:cNvSpPr>
          <p:nvPr/>
        </p:nvSpPr>
        <p:spPr bwMode="auto">
          <a:xfrm>
            <a:off x="6802799" y="124914"/>
            <a:ext cx="526986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24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r" defTabSz="914400">
              <a:buClrTx/>
              <a:buSzTx/>
            </a:pPr>
            <a:r>
              <a:rPr lang="en-US" sz="1600" dirty="0"/>
              <a:t>a significant stream of industrial waste presenting a real potential for </a:t>
            </a:r>
            <a:r>
              <a:rPr lang="en-US" sz="1600" dirty="0" err="1"/>
              <a:t>valorisation</a:t>
            </a:r>
            <a:r>
              <a:rPr lang="en-US" sz="1600" dirty="0"/>
              <a:t> </a:t>
            </a:r>
            <a:endParaRPr lang="en-GB" sz="1600" kern="0" dirty="0"/>
          </a:p>
        </p:txBody>
      </p:sp>
      <p:sp>
        <p:nvSpPr>
          <p:cNvPr id="2" name="Rectangle 1"/>
          <p:cNvSpPr/>
          <p:nvPr/>
        </p:nvSpPr>
        <p:spPr>
          <a:xfrm>
            <a:off x="263352" y="1279002"/>
            <a:ext cx="11712624" cy="1348061"/>
          </a:xfrm>
          <a:prstGeom prst="rect">
            <a:avLst/>
          </a:prstGeom>
          <a:solidFill>
            <a:schemeClr val="bg1"/>
          </a:solidFill>
        </p:spPr>
        <p:txBody>
          <a:bodyPr wrap="square">
            <a:spAutoFit/>
          </a:bodyPr>
          <a:lstStyle/>
          <a:p>
            <a:pPr marL="342900" indent="-342900">
              <a:spcBef>
                <a:spcPct val="20000"/>
              </a:spcBef>
              <a:buClr>
                <a:srgbClr val="0F5494"/>
              </a:buClr>
              <a:buFont typeface="Arial" panose="020B0604020202020204" pitchFamily="34" charset="0"/>
              <a:buChar char="•"/>
            </a:pPr>
            <a:r>
              <a:rPr lang="fr-BE" sz="2400" dirty="0" err="1">
                <a:solidFill>
                  <a:srgbClr val="0F5494"/>
                </a:solidFill>
                <a:latin typeface="+mn-lt"/>
                <a:ea typeface="+mn-ea"/>
              </a:rPr>
              <a:t>Different</a:t>
            </a:r>
            <a:r>
              <a:rPr lang="fr-BE" sz="2400" dirty="0">
                <a:solidFill>
                  <a:srgbClr val="0F5494"/>
                </a:solidFill>
                <a:latin typeface="+mn-lt"/>
                <a:ea typeface="+mn-ea"/>
              </a:rPr>
              <a:t> </a:t>
            </a:r>
            <a:r>
              <a:rPr lang="fr-BE" sz="2400" dirty="0" err="1">
                <a:solidFill>
                  <a:srgbClr val="0F5494"/>
                </a:solidFill>
                <a:latin typeface="+mn-lt"/>
                <a:ea typeface="+mn-ea"/>
              </a:rPr>
              <a:t>characteristics</a:t>
            </a:r>
            <a:r>
              <a:rPr lang="fr-BE" sz="2400" dirty="0">
                <a:solidFill>
                  <a:srgbClr val="0F5494"/>
                </a:solidFill>
                <a:latin typeface="+mn-lt"/>
                <a:ea typeface="+mn-ea"/>
              </a:rPr>
              <a:t> and </a:t>
            </a:r>
            <a:r>
              <a:rPr lang="fr-BE" sz="2400" dirty="0" err="1">
                <a:solidFill>
                  <a:srgbClr val="0F5494"/>
                </a:solidFill>
                <a:latin typeface="+mn-lt"/>
                <a:ea typeface="+mn-ea"/>
              </a:rPr>
              <a:t>properties</a:t>
            </a:r>
            <a:endParaRPr lang="fr-BE" sz="2400" dirty="0">
              <a:solidFill>
                <a:srgbClr val="0F5494"/>
              </a:solidFill>
              <a:latin typeface="+mn-lt"/>
              <a:ea typeface="+mn-ea"/>
            </a:endParaRPr>
          </a:p>
          <a:p>
            <a:pPr marL="742950" lvl="2" indent="-342900">
              <a:spcBef>
                <a:spcPct val="20000"/>
              </a:spcBef>
              <a:buClr>
                <a:srgbClr val="0F5494"/>
              </a:buClr>
              <a:buFont typeface="Wingdings" panose="05000000000000000000" pitchFamily="2" charset="2"/>
              <a:buChar char="Ø"/>
            </a:pPr>
            <a:r>
              <a:rPr lang="fr-BE" sz="2400" b="0" dirty="0">
                <a:solidFill>
                  <a:srgbClr val="0F5494"/>
                </a:solidFill>
                <a:latin typeface="+mn-lt"/>
                <a:ea typeface="+mn-ea"/>
              </a:rPr>
              <a:t>High </a:t>
            </a:r>
            <a:r>
              <a:rPr lang="fr-BE" sz="2400" b="0" dirty="0" err="1">
                <a:solidFill>
                  <a:srgbClr val="0F5494"/>
                </a:solidFill>
                <a:latin typeface="+mn-lt"/>
                <a:ea typeface="+mn-ea"/>
              </a:rPr>
              <a:t>density</a:t>
            </a:r>
            <a:r>
              <a:rPr lang="fr-BE" sz="2400" b="0" dirty="0">
                <a:solidFill>
                  <a:srgbClr val="0F5494"/>
                </a:solidFill>
                <a:latin typeface="+mn-lt"/>
                <a:ea typeface="+mn-ea"/>
              </a:rPr>
              <a:t>, </a:t>
            </a:r>
            <a:r>
              <a:rPr lang="fr-BE" sz="2400" b="0" dirty="0" err="1">
                <a:solidFill>
                  <a:srgbClr val="0F5494"/>
                </a:solidFill>
                <a:latin typeface="+mn-lt"/>
                <a:ea typeface="+mn-ea"/>
              </a:rPr>
              <a:t>strength</a:t>
            </a:r>
            <a:r>
              <a:rPr lang="fr-BE" sz="2400" b="0" dirty="0">
                <a:solidFill>
                  <a:srgbClr val="0F5494"/>
                </a:solidFill>
                <a:latin typeface="+mn-lt"/>
                <a:ea typeface="+mn-ea"/>
              </a:rPr>
              <a:t>, PSV = </a:t>
            </a:r>
            <a:r>
              <a:rPr lang="fr-BE" sz="2400" b="0" dirty="0" err="1">
                <a:solidFill>
                  <a:srgbClr val="0F5494"/>
                </a:solidFill>
                <a:latin typeface="+mn-lt"/>
                <a:ea typeface="+mn-ea"/>
              </a:rPr>
              <a:t>Aggregates</a:t>
            </a:r>
            <a:r>
              <a:rPr lang="fr-BE" sz="2400" b="0" dirty="0">
                <a:solidFill>
                  <a:srgbClr val="0F5494"/>
                </a:solidFill>
                <a:latin typeface="+mn-lt"/>
                <a:ea typeface="+mn-ea"/>
              </a:rPr>
              <a:t> for </a:t>
            </a:r>
            <a:r>
              <a:rPr lang="fr-BE" sz="2400" b="0" dirty="0" err="1">
                <a:solidFill>
                  <a:srgbClr val="0F5494"/>
                </a:solidFill>
                <a:latin typeface="+mn-lt"/>
                <a:ea typeface="+mn-ea"/>
              </a:rPr>
              <a:t>asphalt</a:t>
            </a:r>
            <a:endParaRPr lang="fr-BE" sz="2400" b="0" dirty="0">
              <a:solidFill>
                <a:srgbClr val="0F5494"/>
              </a:solidFill>
              <a:latin typeface="+mn-lt"/>
              <a:ea typeface="+mn-ea"/>
            </a:endParaRPr>
          </a:p>
          <a:p>
            <a:pPr marL="742950" lvl="2" indent="-342900">
              <a:spcBef>
                <a:spcPct val="20000"/>
              </a:spcBef>
              <a:buClr>
                <a:srgbClr val="0F5494"/>
              </a:buClr>
              <a:buFont typeface="Wingdings" panose="05000000000000000000" pitchFamily="2" charset="2"/>
              <a:buChar char="Ø"/>
            </a:pPr>
            <a:r>
              <a:rPr lang="fr-BE" sz="2400" b="0" dirty="0">
                <a:solidFill>
                  <a:srgbClr val="0F5494"/>
                </a:solidFill>
                <a:latin typeface="+mn-lt"/>
                <a:ea typeface="+mn-ea"/>
              </a:rPr>
              <a:t>Free lime and </a:t>
            </a:r>
            <a:r>
              <a:rPr lang="fr-BE" sz="2400" b="0" dirty="0" err="1">
                <a:solidFill>
                  <a:srgbClr val="0F5494"/>
                </a:solidFill>
                <a:latin typeface="+mn-lt"/>
                <a:ea typeface="+mn-ea"/>
              </a:rPr>
              <a:t>magnesia</a:t>
            </a:r>
            <a:r>
              <a:rPr lang="fr-BE" sz="2400" b="0" dirty="0">
                <a:solidFill>
                  <a:srgbClr val="0F5494"/>
                </a:solidFill>
                <a:latin typeface="+mn-lt"/>
                <a:ea typeface="+mn-ea"/>
              </a:rPr>
              <a:t> = </a:t>
            </a:r>
            <a:r>
              <a:rPr lang="fr-BE" sz="2400" b="0" dirty="0" err="1">
                <a:solidFill>
                  <a:srgbClr val="0F5494"/>
                </a:solidFill>
                <a:latin typeface="+mn-lt"/>
                <a:ea typeface="+mn-ea"/>
              </a:rPr>
              <a:t>swelling</a:t>
            </a:r>
            <a:r>
              <a:rPr lang="fr-BE" sz="2400" b="0" dirty="0">
                <a:solidFill>
                  <a:srgbClr val="0F5494"/>
                </a:solidFill>
                <a:latin typeface="+mn-lt"/>
                <a:ea typeface="+mn-ea"/>
              </a:rPr>
              <a:t> </a:t>
            </a:r>
            <a:r>
              <a:rPr lang="fr-BE" sz="2400" b="0" dirty="0" err="1" smtClean="0">
                <a:solidFill>
                  <a:srgbClr val="0F5494"/>
                </a:solidFill>
                <a:latin typeface="+mn-lt"/>
                <a:ea typeface="+mn-ea"/>
              </a:rPr>
              <a:t>potential</a:t>
            </a:r>
            <a:endParaRPr lang="fr-BE" sz="2400" b="0" dirty="0">
              <a:solidFill>
                <a:srgbClr val="0F5494"/>
              </a:solidFill>
              <a:latin typeface="+mn-lt"/>
              <a:ea typeface="+mn-ea"/>
            </a:endParaRPr>
          </a:p>
        </p:txBody>
      </p:sp>
      <p:sp>
        <p:nvSpPr>
          <p:cNvPr id="6" name="TextBox 5"/>
          <p:cNvSpPr txBox="1"/>
          <p:nvPr/>
        </p:nvSpPr>
        <p:spPr>
          <a:xfrm>
            <a:off x="6692531" y="3140968"/>
            <a:ext cx="5389200" cy="3120854"/>
          </a:xfrm>
          <a:prstGeom prst="rect">
            <a:avLst/>
          </a:prstGeom>
          <a:noFill/>
        </p:spPr>
        <p:txBody>
          <a:bodyPr wrap="square" rtlCol="0">
            <a:spAutoFit/>
          </a:bodyPr>
          <a:lstStyle/>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48 </a:t>
            </a:r>
            <a:r>
              <a:rPr lang="de-DE" sz="2400" dirty="0" err="1">
                <a:solidFill>
                  <a:srgbClr val="0F5494"/>
                </a:solidFill>
                <a:latin typeface="+mn-lt"/>
                <a:ea typeface="+mn-ea"/>
              </a:rPr>
              <a:t>million</a:t>
            </a:r>
            <a:r>
              <a:rPr lang="de-DE" sz="2400" dirty="0">
                <a:solidFill>
                  <a:srgbClr val="0F5494"/>
                </a:solidFill>
                <a:latin typeface="+mn-lt"/>
                <a:ea typeface="+mn-ea"/>
              </a:rPr>
              <a:t> </a:t>
            </a:r>
            <a:r>
              <a:rPr lang="de-DE" sz="2400" dirty="0" err="1">
                <a:solidFill>
                  <a:srgbClr val="0F5494"/>
                </a:solidFill>
                <a:latin typeface="+mn-lt"/>
                <a:ea typeface="+mn-ea"/>
              </a:rPr>
              <a:t>tonnes</a:t>
            </a:r>
            <a:r>
              <a:rPr lang="de-DE" sz="2400" dirty="0">
                <a:solidFill>
                  <a:srgbClr val="0F5494"/>
                </a:solidFill>
                <a:latin typeface="+mn-lt"/>
                <a:ea typeface="+mn-ea"/>
              </a:rPr>
              <a:t> </a:t>
            </a:r>
            <a:r>
              <a:rPr lang="de-DE" sz="2400" dirty="0" err="1">
                <a:solidFill>
                  <a:srgbClr val="0F5494"/>
                </a:solidFill>
                <a:latin typeface="+mn-lt"/>
                <a:ea typeface="+mn-ea"/>
              </a:rPr>
              <a:t>p.y</a:t>
            </a:r>
            <a:r>
              <a:rPr lang="de-DE" sz="2400" dirty="0">
                <a:solidFill>
                  <a:srgbClr val="0F5494"/>
                </a:solidFill>
                <a:latin typeface="+mn-lt"/>
                <a:ea typeface="+mn-ea"/>
              </a:rPr>
              <a:t>.</a:t>
            </a:r>
          </a:p>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87% </a:t>
            </a:r>
            <a:r>
              <a:rPr lang="de-DE" sz="2400" dirty="0" err="1">
                <a:solidFill>
                  <a:srgbClr val="0F5494"/>
                </a:solidFill>
                <a:latin typeface="+mn-lt"/>
                <a:ea typeface="+mn-ea"/>
              </a:rPr>
              <a:t>recovered</a:t>
            </a:r>
            <a:r>
              <a:rPr lang="de-DE" sz="2400" dirty="0">
                <a:solidFill>
                  <a:srgbClr val="0F5494"/>
                </a:solidFill>
                <a:latin typeface="+mn-lt"/>
                <a:ea typeface="+mn-ea"/>
              </a:rPr>
              <a:t> in</a:t>
            </a:r>
          </a:p>
          <a:p>
            <a:pPr marL="742950" lvl="2" indent="-342900">
              <a:spcBef>
                <a:spcPct val="20000"/>
              </a:spcBef>
              <a:buClr>
                <a:srgbClr val="0F5494"/>
              </a:buClr>
              <a:buFont typeface="Wingdings" panose="05000000000000000000" pitchFamily="2" charset="2"/>
              <a:buChar char="Ø"/>
            </a:pPr>
            <a:r>
              <a:rPr lang="de-DE" sz="2400" b="0" dirty="0">
                <a:solidFill>
                  <a:srgbClr val="0F5494"/>
                </a:solidFill>
                <a:latin typeface="+mn-lt"/>
                <a:ea typeface="+mn-ea"/>
              </a:rPr>
              <a:t>Aggregates</a:t>
            </a:r>
          </a:p>
          <a:p>
            <a:pPr marL="742950" lvl="2" indent="-342900">
              <a:spcBef>
                <a:spcPct val="20000"/>
              </a:spcBef>
              <a:buClr>
                <a:srgbClr val="0F5494"/>
              </a:buClr>
              <a:buFont typeface="Wingdings" panose="05000000000000000000" pitchFamily="2" charset="2"/>
              <a:buChar char="Ø"/>
            </a:pPr>
            <a:r>
              <a:rPr lang="de-DE" sz="2400" b="0" dirty="0" err="1">
                <a:solidFill>
                  <a:srgbClr val="0F5494"/>
                </a:solidFill>
                <a:latin typeface="+mn-lt"/>
                <a:ea typeface="+mn-ea"/>
              </a:rPr>
              <a:t>C</a:t>
            </a:r>
            <a:r>
              <a:rPr lang="de-DE" sz="2400" b="0" dirty="0" err="1" smtClean="0">
                <a:solidFill>
                  <a:srgbClr val="0F5494"/>
                </a:solidFill>
                <a:latin typeface="+mn-lt"/>
                <a:ea typeface="+mn-ea"/>
              </a:rPr>
              <a:t>ement</a:t>
            </a:r>
            <a:endParaRPr lang="de-DE" sz="2400" b="0" dirty="0">
              <a:solidFill>
                <a:srgbClr val="0F5494"/>
              </a:solidFill>
              <a:latin typeface="+mn-lt"/>
              <a:ea typeface="+mn-ea"/>
            </a:endParaRPr>
          </a:p>
          <a:p>
            <a:pPr marL="742950" lvl="2"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Concrete</a:t>
            </a:r>
            <a:endParaRPr lang="de-DE" sz="2400" b="0" dirty="0" smtClean="0">
              <a:solidFill>
                <a:srgbClr val="0F5494"/>
              </a:solidFill>
              <a:latin typeface="+mn-lt"/>
              <a:ea typeface="+mn-ea"/>
            </a:endParaRPr>
          </a:p>
          <a:p>
            <a:pPr marL="742950" lvl="2"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Insulation</a:t>
            </a:r>
            <a:r>
              <a:rPr lang="de-DE" sz="2400" b="0" dirty="0" smtClean="0">
                <a:solidFill>
                  <a:srgbClr val="0F5494"/>
                </a:solidFill>
                <a:latin typeface="+mn-lt"/>
                <a:ea typeface="+mn-ea"/>
              </a:rPr>
              <a:t> </a:t>
            </a:r>
            <a:r>
              <a:rPr lang="de-DE" sz="2400" b="0" dirty="0" err="1" smtClean="0">
                <a:solidFill>
                  <a:srgbClr val="0F5494"/>
                </a:solidFill>
                <a:latin typeface="+mn-lt"/>
                <a:ea typeface="+mn-ea"/>
              </a:rPr>
              <a:t>mineral</a:t>
            </a:r>
            <a:r>
              <a:rPr lang="de-DE" sz="2400" b="0" dirty="0" smtClean="0">
                <a:solidFill>
                  <a:srgbClr val="0F5494"/>
                </a:solidFill>
                <a:latin typeface="+mn-lt"/>
                <a:ea typeface="+mn-ea"/>
              </a:rPr>
              <a:t> </a:t>
            </a:r>
            <a:r>
              <a:rPr lang="de-DE" sz="2400" b="0" dirty="0" err="1" smtClean="0">
                <a:solidFill>
                  <a:srgbClr val="0F5494"/>
                </a:solidFill>
                <a:latin typeface="+mn-lt"/>
                <a:ea typeface="+mn-ea"/>
              </a:rPr>
              <a:t>wool</a:t>
            </a:r>
            <a:endParaRPr lang="de-DE" sz="2400" b="0" dirty="0">
              <a:solidFill>
                <a:srgbClr val="0F5494"/>
              </a:solidFill>
              <a:latin typeface="+mn-lt"/>
              <a:ea typeface="+mn-ea"/>
            </a:endParaRPr>
          </a:p>
          <a:p>
            <a:pPr marL="742950" lvl="2"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Fertilisers</a:t>
            </a:r>
            <a:endParaRPr lang="de-DE" sz="2400" b="0" dirty="0" smtClean="0">
              <a:solidFill>
                <a:srgbClr val="0F5494"/>
              </a:solidFill>
              <a:latin typeface="+mn-lt"/>
              <a:ea typeface="+mn-ea"/>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811185"/>
            <a:ext cx="5040560" cy="3780420"/>
          </a:xfrm>
          <a:prstGeom prst="rect">
            <a:avLst/>
          </a:prstGeom>
        </p:spPr>
      </p:pic>
    </p:spTree>
    <p:extLst>
      <p:ext uri="{BB962C8B-B14F-4D97-AF65-F5344CB8AC3E}">
        <p14:creationId xmlns:p14="http://schemas.microsoft.com/office/powerpoint/2010/main" val="287477863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986509-4E01-4FD1-83BB-211CA22209AE}" type="slidenum">
              <a:rPr lang="en-GB" altLang="en-US" smtClean="0"/>
              <a:pPr/>
              <a:t>6</a:t>
            </a:fld>
            <a:endParaRPr lang="en-GB" altLang="en-US"/>
          </a:p>
        </p:txBody>
      </p:sp>
      <p:sp>
        <p:nvSpPr>
          <p:cNvPr id="6" name="Title 1"/>
          <p:cNvSpPr txBox="1">
            <a:spLocks/>
          </p:cNvSpPr>
          <p:nvPr/>
        </p:nvSpPr>
        <p:spPr bwMode="auto">
          <a:xfrm>
            <a:off x="-2102" y="1"/>
            <a:ext cx="5447927"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ctr" defTabSz="914400">
              <a:buClrTx/>
              <a:buSzTx/>
              <a:buFontTx/>
            </a:pPr>
            <a:r>
              <a:rPr lang="en-US" sz="1800" kern="0" dirty="0" smtClean="0"/>
              <a:t>2. Environmental </a:t>
            </a:r>
            <a:r>
              <a:rPr lang="en-US" sz="1800" kern="0" dirty="0"/>
              <a:t>regulations and standards from MS and the EU</a:t>
            </a:r>
          </a:p>
        </p:txBody>
      </p:sp>
      <p:sp>
        <p:nvSpPr>
          <p:cNvPr id="3" name="TextBox 2"/>
          <p:cNvSpPr txBox="1"/>
          <p:nvPr/>
        </p:nvSpPr>
        <p:spPr>
          <a:xfrm>
            <a:off x="12706" y="1585680"/>
            <a:ext cx="5552977" cy="4154984"/>
          </a:xfrm>
          <a:prstGeom prst="rect">
            <a:avLst/>
          </a:prstGeom>
          <a:noFill/>
        </p:spPr>
        <p:txBody>
          <a:bodyPr wrap="square" rtlCol="0">
            <a:spAutoFit/>
          </a:bodyPr>
          <a:lstStyle/>
          <a:p>
            <a:pPr marL="342900" indent="-342900">
              <a:spcBef>
                <a:spcPct val="20000"/>
              </a:spcBef>
              <a:buClr>
                <a:srgbClr val="0F5494"/>
              </a:buClr>
              <a:buFont typeface="Arial" panose="020B0604020202020204" pitchFamily="34" charset="0"/>
              <a:buChar char="•"/>
            </a:pPr>
            <a:r>
              <a:rPr lang="de-DE" sz="2400" dirty="0" err="1">
                <a:solidFill>
                  <a:srgbClr val="0F5494"/>
                </a:solidFill>
                <a:latin typeface="+mn-lt"/>
                <a:ea typeface="+mn-ea"/>
              </a:rPr>
              <a:t>Waste</a:t>
            </a:r>
            <a:r>
              <a:rPr lang="de-DE" sz="2400" dirty="0">
                <a:solidFill>
                  <a:srgbClr val="0F5494"/>
                </a:solidFill>
                <a:latin typeface="+mn-lt"/>
                <a:ea typeface="+mn-ea"/>
              </a:rPr>
              <a:t> Framework </a:t>
            </a:r>
            <a:r>
              <a:rPr lang="en-GB" sz="2400" dirty="0">
                <a:solidFill>
                  <a:srgbClr val="0F5494"/>
                </a:solidFill>
                <a:latin typeface="+mn-lt"/>
                <a:ea typeface="+mn-ea"/>
              </a:rPr>
              <a:t>Directive</a:t>
            </a:r>
            <a:r>
              <a:rPr lang="de-DE" sz="2400" dirty="0">
                <a:solidFill>
                  <a:srgbClr val="0F5494"/>
                </a:solidFill>
                <a:latin typeface="+mn-lt"/>
                <a:ea typeface="+mn-ea"/>
              </a:rPr>
              <a:t> (2008/98/EC)</a:t>
            </a:r>
          </a:p>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EU Water Framework </a:t>
            </a:r>
            <a:r>
              <a:rPr lang="de-DE" sz="2400" dirty="0" err="1">
                <a:solidFill>
                  <a:srgbClr val="0F5494"/>
                </a:solidFill>
                <a:latin typeface="+mn-lt"/>
                <a:ea typeface="+mn-ea"/>
              </a:rPr>
              <a:t>Directive</a:t>
            </a:r>
            <a:endParaRPr lang="de-DE" sz="2400" dirty="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EU </a:t>
            </a:r>
            <a:r>
              <a:rPr lang="de-DE" sz="2400" dirty="0" err="1">
                <a:solidFill>
                  <a:srgbClr val="0F5494"/>
                </a:solidFill>
                <a:latin typeface="+mn-lt"/>
                <a:ea typeface="+mn-ea"/>
              </a:rPr>
              <a:t>Waste</a:t>
            </a:r>
            <a:r>
              <a:rPr lang="de-DE" sz="2400" dirty="0">
                <a:solidFill>
                  <a:srgbClr val="0F5494"/>
                </a:solidFill>
                <a:latin typeface="+mn-lt"/>
                <a:ea typeface="+mn-ea"/>
              </a:rPr>
              <a:t> Catalogue</a:t>
            </a:r>
          </a:p>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EU Council </a:t>
            </a:r>
            <a:r>
              <a:rPr lang="de-DE" sz="2400" dirty="0" err="1">
                <a:solidFill>
                  <a:srgbClr val="0F5494"/>
                </a:solidFill>
                <a:latin typeface="+mn-lt"/>
                <a:ea typeface="+mn-ea"/>
              </a:rPr>
              <a:t>Decision</a:t>
            </a:r>
            <a:r>
              <a:rPr lang="de-DE" sz="2400" dirty="0">
                <a:solidFill>
                  <a:srgbClr val="0F5494"/>
                </a:solidFill>
                <a:latin typeface="+mn-lt"/>
                <a:ea typeface="+mn-ea"/>
              </a:rPr>
              <a:t> on </a:t>
            </a:r>
            <a:r>
              <a:rPr lang="de-DE" sz="2400" dirty="0" err="1">
                <a:solidFill>
                  <a:srgbClr val="0F5494"/>
                </a:solidFill>
                <a:latin typeface="+mn-lt"/>
                <a:ea typeface="+mn-ea"/>
              </a:rPr>
              <a:t>the</a:t>
            </a:r>
            <a:r>
              <a:rPr lang="de-DE" sz="2400" dirty="0">
                <a:solidFill>
                  <a:srgbClr val="0F5494"/>
                </a:solidFill>
                <a:latin typeface="+mn-lt"/>
                <a:ea typeface="+mn-ea"/>
              </a:rPr>
              <a:t> </a:t>
            </a:r>
            <a:r>
              <a:rPr lang="de-DE" sz="2400" dirty="0" err="1">
                <a:solidFill>
                  <a:srgbClr val="0F5494"/>
                </a:solidFill>
                <a:latin typeface="+mn-lt"/>
                <a:ea typeface="+mn-ea"/>
              </a:rPr>
              <a:t>Landfill</a:t>
            </a:r>
            <a:r>
              <a:rPr lang="de-DE" sz="2400" dirty="0">
                <a:solidFill>
                  <a:srgbClr val="0F5494"/>
                </a:solidFill>
                <a:latin typeface="+mn-lt"/>
                <a:ea typeface="+mn-ea"/>
              </a:rPr>
              <a:t> </a:t>
            </a:r>
            <a:r>
              <a:rPr lang="de-DE" sz="2400" dirty="0" err="1">
                <a:solidFill>
                  <a:srgbClr val="0F5494"/>
                </a:solidFill>
                <a:latin typeface="+mn-lt"/>
                <a:ea typeface="+mn-ea"/>
              </a:rPr>
              <a:t>of</a:t>
            </a:r>
            <a:r>
              <a:rPr lang="de-DE" sz="2400" dirty="0">
                <a:solidFill>
                  <a:srgbClr val="0F5494"/>
                </a:solidFill>
                <a:latin typeface="+mn-lt"/>
                <a:ea typeface="+mn-ea"/>
              </a:rPr>
              <a:t> </a:t>
            </a:r>
            <a:r>
              <a:rPr lang="de-DE" sz="2400" dirty="0" err="1">
                <a:solidFill>
                  <a:srgbClr val="0F5494"/>
                </a:solidFill>
                <a:latin typeface="+mn-lt"/>
                <a:ea typeface="+mn-ea"/>
              </a:rPr>
              <a:t>Waste</a:t>
            </a:r>
            <a:endParaRPr lang="de-DE" sz="2400" dirty="0">
              <a:solidFill>
                <a:srgbClr val="0F5494"/>
              </a:solidFill>
              <a:latin typeface="+mn-lt"/>
              <a:ea typeface="+mn-ea"/>
            </a:endParaRPr>
          </a:p>
          <a:p>
            <a:pPr marL="342900" indent="-342900">
              <a:spcBef>
                <a:spcPct val="20000"/>
              </a:spcBef>
              <a:buClr>
                <a:srgbClr val="0F5494"/>
              </a:buClr>
              <a:buFont typeface="Arial" panose="020B0604020202020204" pitchFamily="34" charset="0"/>
              <a:buChar char="•"/>
            </a:pPr>
            <a:r>
              <a:rPr lang="de-DE" sz="2400" dirty="0">
                <a:solidFill>
                  <a:srgbClr val="0F5494"/>
                </a:solidFill>
                <a:latin typeface="+mn-lt"/>
                <a:ea typeface="+mn-ea"/>
              </a:rPr>
              <a:t>REACH Regulation</a:t>
            </a:r>
          </a:p>
          <a:p>
            <a:pPr marL="342900" indent="-342900">
              <a:spcBef>
                <a:spcPct val="20000"/>
              </a:spcBef>
              <a:buClr>
                <a:srgbClr val="0F5494"/>
              </a:buClr>
              <a:buFont typeface="Arial" panose="020B0604020202020204" pitchFamily="34" charset="0"/>
              <a:buChar char="•"/>
            </a:pPr>
            <a:r>
              <a:rPr lang="de-DE" sz="2400" dirty="0" err="1">
                <a:solidFill>
                  <a:srgbClr val="0F5494"/>
                </a:solidFill>
                <a:latin typeface="+mn-lt"/>
                <a:ea typeface="+mn-ea"/>
              </a:rPr>
              <a:t>Construction</a:t>
            </a:r>
            <a:r>
              <a:rPr lang="de-DE" sz="2400" dirty="0">
                <a:solidFill>
                  <a:srgbClr val="0F5494"/>
                </a:solidFill>
                <a:latin typeface="+mn-lt"/>
                <a:ea typeface="+mn-ea"/>
              </a:rPr>
              <a:t> </a:t>
            </a:r>
            <a:r>
              <a:rPr lang="en-GB" sz="2400" dirty="0">
                <a:solidFill>
                  <a:srgbClr val="0F5494"/>
                </a:solidFill>
                <a:latin typeface="+mn-lt"/>
                <a:ea typeface="+mn-ea"/>
              </a:rPr>
              <a:t>Products</a:t>
            </a:r>
            <a:r>
              <a:rPr lang="de-DE" sz="2400" dirty="0">
                <a:solidFill>
                  <a:srgbClr val="0F5494"/>
                </a:solidFill>
                <a:latin typeface="+mn-lt"/>
                <a:ea typeface="+mn-ea"/>
              </a:rPr>
              <a:t> Regulation (CPR)</a:t>
            </a:r>
            <a:endParaRPr lang="de-DE" sz="2400" dirty="0">
              <a:solidFill>
                <a:srgbClr val="0F5494"/>
              </a:solidFill>
              <a:latin typeface="+mn-lt"/>
              <a:ea typeface="+mn-ea"/>
            </a:endParaRPr>
          </a:p>
        </p:txBody>
      </p:sp>
      <p:pic>
        <p:nvPicPr>
          <p:cNvPr id="10" name="Picture 9"/>
          <p:cNvPicPr>
            <a:picLocks noChangeAspect="1"/>
          </p:cNvPicPr>
          <p:nvPr/>
        </p:nvPicPr>
        <p:blipFill>
          <a:blip r:embed="rId2"/>
          <a:stretch>
            <a:fillRect/>
          </a:stretch>
        </p:blipFill>
        <p:spPr>
          <a:xfrm>
            <a:off x="5663952" y="1700808"/>
            <a:ext cx="6420320" cy="4147576"/>
          </a:xfrm>
          <a:prstGeom prst="rect">
            <a:avLst/>
          </a:prstGeom>
        </p:spPr>
      </p:pic>
    </p:spTree>
    <p:extLst>
      <p:ext uri="{BB962C8B-B14F-4D97-AF65-F5344CB8AC3E}">
        <p14:creationId xmlns:p14="http://schemas.microsoft.com/office/powerpoint/2010/main" val="4088326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073" y="0"/>
            <a:ext cx="5447927" cy="936625"/>
          </a:xfrm>
        </p:spPr>
        <p:txBody>
          <a:bodyPr/>
          <a:lstStyle/>
          <a:p>
            <a:pPr algn="ctr"/>
            <a:r>
              <a:rPr lang="en-GB" dirty="0"/>
              <a:t>W</a:t>
            </a:r>
            <a:r>
              <a:rPr lang="en-GB" dirty="0" smtClean="0"/>
              <a:t>aste vs. </a:t>
            </a:r>
            <a:r>
              <a:rPr lang="en-GB" dirty="0"/>
              <a:t>by-product </a:t>
            </a:r>
            <a:endParaRPr lang="de-DE" dirty="0"/>
          </a:p>
        </p:txBody>
      </p:sp>
      <p:sp>
        <p:nvSpPr>
          <p:cNvPr id="4" name="Slide Number Placeholder 3"/>
          <p:cNvSpPr>
            <a:spLocks noGrp="1"/>
          </p:cNvSpPr>
          <p:nvPr>
            <p:ph type="sldNum" sz="quarter" idx="10"/>
          </p:nvPr>
        </p:nvSpPr>
        <p:spPr/>
        <p:txBody>
          <a:bodyPr/>
          <a:lstStyle/>
          <a:p>
            <a:fld id="{8C986509-4E01-4FD1-83BB-211CA22209AE}" type="slidenum">
              <a:rPr lang="en-GB" altLang="en-US" smtClean="0"/>
              <a:pPr/>
              <a:t>7</a:t>
            </a:fld>
            <a:endParaRPr lang="en-GB" altLang="en-US"/>
          </a:p>
        </p:txBody>
      </p:sp>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b="12549"/>
          <a:stretch/>
        </p:blipFill>
        <p:spPr bwMode="auto">
          <a:xfrm>
            <a:off x="6816080" y="1412776"/>
            <a:ext cx="4451258" cy="4895850"/>
          </a:xfrm>
          <a:prstGeom prst="rect">
            <a:avLst/>
          </a:prstGeom>
          <a:noFill/>
          <a:ln>
            <a:noFill/>
          </a:ln>
          <a:extLst>
            <a:ext uri="{53640926-AAD7-44D8-BBD7-CCE9431645EC}">
              <a14:shadowObscured xmlns:a14="http://schemas.microsoft.com/office/drawing/2010/main"/>
            </a:ext>
          </a:extLst>
        </p:spPr>
      </p:pic>
      <p:sp>
        <p:nvSpPr>
          <p:cNvPr id="6" name="Title 1"/>
          <p:cNvSpPr txBox="1">
            <a:spLocks/>
          </p:cNvSpPr>
          <p:nvPr/>
        </p:nvSpPr>
        <p:spPr bwMode="auto">
          <a:xfrm>
            <a:off x="-2102" y="1"/>
            <a:ext cx="5447927"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ctr" defTabSz="914400">
              <a:buClrTx/>
              <a:buSzTx/>
              <a:buFontTx/>
            </a:pPr>
            <a:r>
              <a:rPr lang="en-US" sz="1800" kern="0" dirty="0" smtClean="0"/>
              <a:t>2. Environmental </a:t>
            </a:r>
            <a:r>
              <a:rPr lang="en-US" sz="1800" kern="0" dirty="0"/>
              <a:t>regulations and standards from MS and the EU</a:t>
            </a:r>
          </a:p>
        </p:txBody>
      </p:sp>
      <p:sp>
        <p:nvSpPr>
          <p:cNvPr id="3" name="TextBox 2"/>
          <p:cNvSpPr txBox="1"/>
          <p:nvPr/>
        </p:nvSpPr>
        <p:spPr>
          <a:xfrm>
            <a:off x="263352" y="1746276"/>
            <a:ext cx="6264696" cy="4228850"/>
          </a:xfrm>
          <a:prstGeom prst="rect">
            <a:avLst/>
          </a:prstGeom>
          <a:noFill/>
        </p:spPr>
        <p:txBody>
          <a:bodyPr wrap="square" rtlCol="0">
            <a:spAutoFit/>
          </a:bodyPr>
          <a:lstStyle/>
          <a:p>
            <a:pPr>
              <a:spcBef>
                <a:spcPct val="20000"/>
              </a:spcBef>
              <a:buClr>
                <a:srgbClr val="0F5494"/>
              </a:buClr>
            </a:pPr>
            <a:r>
              <a:rPr lang="de-DE" sz="2400" dirty="0" err="1">
                <a:solidFill>
                  <a:srgbClr val="0F5494"/>
                </a:solidFill>
                <a:latin typeface="+mn-lt"/>
                <a:ea typeface="+mn-ea"/>
              </a:rPr>
              <a:t>Waste</a:t>
            </a:r>
            <a:r>
              <a:rPr lang="de-DE" sz="2400" dirty="0">
                <a:solidFill>
                  <a:srgbClr val="0F5494"/>
                </a:solidFill>
                <a:latin typeface="+mn-lt"/>
                <a:ea typeface="+mn-ea"/>
              </a:rPr>
              <a:t> Framework </a:t>
            </a:r>
            <a:r>
              <a:rPr lang="en-GB" sz="2400" dirty="0">
                <a:solidFill>
                  <a:srgbClr val="0F5494"/>
                </a:solidFill>
                <a:latin typeface="+mn-lt"/>
                <a:ea typeface="+mn-ea"/>
              </a:rPr>
              <a:t>Directive</a:t>
            </a:r>
            <a:r>
              <a:rPr lang="de-DE" sz="2400" dirty="0">
                <a:solidFill>
                  <a:srgbClr val="0F5494"/>
                </a:solidFill>
                <a:latin typeface="+mn-lt"/>
                <a:ea typeface="+mn-ea"/>
              </a:rPr>
              <a:t> (2008/98/EC</a:t>
            </a:r>
            <a:r>
              <a:rPr lang="de-DE" sz="2400" dirty="0" smtClean="0">
                <a:solidFill>
                  <a:srgbClr val="0F5494"/>
                </a:solidFill>
                <a:latin typeface="+mn-lt"/>
                <a:ea typeface="+mn-ea"/>
              </a:rPr>
              <a:t>)</a:t>
            </a: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Article</a:t>
            </a:r>
            <a:r>
              <a:rPr lang="de-DE" sz="2400" b="0" dirty="0" smtClean="0">
                <a:solidFill>
                  <a:srgbClr val="0F5494"/>
                </a:solidFill>
                <a:latin typeface="+mn-lt"/>
                <a:ea typeface="+mn-ea"/>
              </a:rPr>
              <a:t> 4: </a:t>
            </a:r>
            <a:r>
              <a:rPr lang="de-DE" sz="2400" b="0" dirty="0" err="1" smtClean="0">
                <a:solidFill>
                  <a:srgbClr val="0F5494"/>
                </a:solidFill>
                <a:latin typeface="+mn-lt"/>
                <a:ea typeface="+mn-ea"/>
              </a:rPr>
              <a:t>hierarchy</a:t>
            </a:r>
            <a:r>
              <a:rPr lang="de-DE" sz="2400" b="0" dirty="0" smtClean="0">
                <a:solidFill>
                  <a:srgbClr val="0F5494"/>
                </a:solidFill>
                <a:latin typeface="+mn-lt"/>
                <a:ea typeface="+mn-ea"/>
              </a:rPr>
              <a:t> </a:t>
            </a:r>
            <a:r>
              <a:rPr lang="de-DE" sz="2400" b="0" dirty="0" err="1" smtClean="0">
                <a:solidFill>
                  <a:srgbClr val="0F5494"/>
                </a:solidFill>
                <a:latin typeface="+mn-lt"/>
                <a:ea typeface="+mn-ea"/>
              </a:rPr>
              <a:t>of</a:t>
            </a:r>
            <a:r>
              <a:rPr lang="de-DE" sz="2400" b="0" dirty="0" smtClean="0">
                <a:solidFill>
                  <a:srgbClr val="0F5494"/>
                </a:solidFill>
                <a:latin typeface="+mn-lt"/>
                <a:ea typeface="+mn-ea"/>
              </a:rPr>
              <a:t> </a:t>
            </a:r>
            <a:r>
              <a:rPr lang="de-DE" sz="2400" b="0" dirty="0" err="1" smtClean="0">
                <a:solidFill>
                  <a:srgbClr val="0F5494"/>
                </a:solidFill>
                <a:latin typeface="+mn-lt"/>
                <a:ea typeface="+mn-ea"/>
              </a:rPr>
              <a:t>waste</a:t>
            </a:r>
            <a:r>
              <a:rPr lang="de-DE" sz="2400" b="0" dirty="0" smtClean="0">
                <a:solidFill>
                  <a:srgbClr val="0F5494"/>
                </a:solidFill>
                <a:latin typeface="+mn-lt"/>
                <a:ea typeface="+mn-ea"/>
              </a:rPr>
              <a:t> </a:t>
            </a:r>
            <a:r>
              <a:rPr lang="de-DE" sz="2400" b="0" dirty="0" err="1" smtClean="0">
                <a:solidFill>
                  <a:srgbClr val="0F5494"/>
                </a:solidFill>
                <a:latin typeface="+mn-lt"/>
                <a:ea typeface="+mn-ea"/>
              </a:rPr>
              <a:t>treatment</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Definition </a:t>
            </a:r>
            <a:r>
              <a:rPr lang="de-DE" sz="2400" b="0" dirty="0" err="1" smtClean="0">
                <a:solidFill>
                  <a:srgbClr val="0F5494"/>
                </a:solidFill>
                <a:latin typeface="+mn-lt"/>
                <a:ea typeface="+mn-ea"/>
              </a:rPr>
              <a:t>of</a:t>
            </a:r>
            <a:r>
              <a:rPr lang="de-DE" sz="2400" b="0" dirty="0" smtClean="0">
                <a:solidFill>
                  <a:srgbClr val="0F5494"/>
                </a:solidFill>
                <a:latin typeface="+mn-lt"/>
                <a:ea typeface="+mn-ea"/>
              </a:rPr>
              <a:t> </a:t>
            </a:r>
            <a:r>
              <a:rPr lang="de-DE" sz="2400" b="0" dirty="0" err="1" smtClean="0">
                <a:solidFill>
                  <a:srgbClr val="0F5494"/>
                </a:solidFill>
                <a:latin typeface="+mn-lt"/>
                <a:ea typeface="+mn-ea"/>
              </a:rPr>
              <a:t>waste</a:t>
            </a:r>
            <a:r>
              <a:rPr lang="de-DE" sz="2400" b="0" dirty="0" smtClean="0">
                <a:solidFill>
                  <a:srgbClr val="0F5494"/>
                </a:solidFill>
                <a:latin typeface="+mn-lt"/>
                <a:ea typeface="+mn-ea"/>
              </a:rPr>
              <a:t>, </a:t>
            </a:r>
            <a:r>
              <a:rPr lang="de-DE" sz="2400" b="0" dirty="0" err="1" smtClean="0">
                <a:solidFill>
                  <a:srgbClr val="0F5494"/>
                </a:solidFill>
                <a:latin typeface="+mn-lt"/>
                <a:ea typeface="+mn-ea"/>
              </a:rPr>
              <a:t>recycling</a:t>
            </a:r>
            <a:r>
              <a:rPr lang="de-DE" sz="2400" b="0" dirty="0" smtClean="0">
                <a:solidFill>
                  <a:srgbClr val="0F5494"/>
                </a:solidFill>
                <a:latin typeface="+mn-lt"/>
                <a:ea typeface="+mn-ea"/>
              </a:rPr>
              <a:t> </a:t>
            </a:r>
            <a:r>
              <a:rPr lang="de-DE" sz="2400" b="0" dirty="0" err="1" smtClean="0">
                <a:solidFill>
                  <a:srgbClr val="0F5494"/>
                </a:solidFill>
                <a:latin typeface="+mn-lt"/>
                <a:ea typeface="+mn-ea"/>
              </a:rPr>
              <a:t>and</a:t>
            </a:r>
            <a:r>
              <a:rPr lang="de-DE" sz="2400" b="0" dirty="0" smtClean="0">
                <a:solidFill>
                  <a:srgbClr val="0F5494"/>
                </a:solidFill>
                <a:latin typeface="+mn-lt"/>
                <a:ea typeface="+mn-ea"/>
              </a:rPr>
              <a:t> </a:t>
            </a:r>
            <a:r>
              <a:rPr lang="de-DE" sz="2400" b="0" dirty="0" err="1" smtClean="0">
                <a:solidFill>
                  <a:srgbClr val="0F5494"/>
                </a:solidFill>
                <a:latin typeface="+mn-lt"/>
                <a:ea typeface="+mn-ea"/>
              </a:rPr>
              <a:t>recovery</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Article</a:t>
            </a:r>
            <a:r>
              <a:rPr lang="de-DE" sz="2400" b="0" dirty="0" smtClean="0">
                <a:solidFill>
                  <a:srgbClr val="0F5494"/>
                </a:solidFill>
                <a:latin typeface="+mn-lt"/>
                <a:ea typeface="+mn-ea"/>
              </a:rPr>
              <a:t> 5: </a:t>
            </a:r>
            <a:r>
              <a:rPr lang="de-DE" sz="2400" b="0" dirty="0" err="1" smtClean="0">
                <a:solidFill>
                  <a:srgbClr val="0F5494"/>
                </a:solidFill>
                <a:latin typeface="+mn-lt"/>
                <a:ea typeface="+mn-ea"/>
              </a:rPr>
              <a:t>by-products</a:t>
            </a:r>
            <a:r>
              <a:rPr lang="de-DE" sz="2400" b="0" dirty="0" smtClean="0">
                <a:solidFill>
                  <a:srgbClr val="0F5494"/>
                </a:solidFill>
                <a:latin typeface="+mn-lt"/>
                <a:ea typeface="+mn-ea"/>
              </a:rPr>
              <a:t> vs. </a:t>
            </a:r>
            <a:r>
              <a:rPr lang="de-DE" sz="2400" b="0" dirty="0" err="1" smtClean="0">
                <a:solidFill>
                  <a:srgbClr val="0F5494"/>
                </a:solidFill>
                <a:latin typeface="+mn-lt"/>
                <a:ea typeface="+mn-ea"/>
              </a:rPr>
              <a:t>waste</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Article</a:t>
            </a:r>
            <a:r>
              <a:rPr lang="de-DE" sz="2400" b="0" dirty="0" smtClean="0">
                <a:solidFill>
                  <a:srgbClr val="0F5494"/>
                </a:solidFill>
                <a:latin typeface="+mn-lt"/>
                <a:ea typeface="+mn-ea"/>
              </a:rPr>
              <a:t> 6: </a:t>
            </a:r>
            <a:r>
              <a:rPr lang="de-DE" sz="2400" b="0" dirty="0" err="1" smtClean="0">
                <a:solidFill>
                  <a:srgbClr val="0F5494"/>
                </a:solidFill>
                <a:latin typeface="+mn-lt"/>
                <a:ea typeface="+mn-ea"/>
              </a:rPr>
              <a:t>EoW</a:t>
            </a:r>
            <a:r>
              <a:rPr lang="de-DE" sz="2400" b="0" dirty="0" smtClean="0">
                <a:solidFill>
                  <a:srgbClr val="0F5494"/>
                </a:solidFill>
                <a:latin typeface="+mn-lt"/>
                <a:ea typeface="+mn-ea"/>
              </a:rPr>
              <a:t> </a:t>
            </a:r>
            <a:r>
              <a:rPr lang="de-DE" sz="2400" b="0" dirty="0" err="1" smtClean="0">
                <a:solidFill>
                  <a:srgbClr val="0F5494"/>
                </a:solidFill>
                <a:latin typeface="+mn-lt"/>
                <a:ea typeface="+mn-ea"/>
              </a:rPr>
              <a:t>criteria</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endParaRPr lang="de-DE" sz="2400" b="0" dirty="0" smtClean="0">
              <a:solidFill>
                <a:srgbClr val="0F5494"/>
              </a:solidFill>
              <a:latin typeface="+mn-lt"/>
              <a:ea typeface="+mn-ea"/>
            </a:endParaRPr>
          </a:p>
          <a:p>
            <a:pPr marL="1085850" lvl="1" indent="-342900">
              <a:spcBef>
                <a:spcPct val="20000"/>
              </a:spcBef>
              <a:buClr>
                <a:srgbClr val="0F5494"/>
              </a:buClr>
              <a:buFont typeface="Arial" panose="020B0604020202020204" pitchFamily="34" charset="0"/>
              <a:buChar char="•"/>
            </a:pPr>
            <a:endParaRPr lang="de-DE" sz="2400" dirty="0">
              <a:solidFill>
                <a:srgbClr val="0F5494"/>
              </a:solidFill>
              <a:latin typeface="+mn-lt"/>
              <a:ea typeface="+mn-ea"/>
            </a:endParaRPr>
          </a:p>
        </p:txBody>
      </p:sp>
    </p:spTree>
    <p:extLst>
      <p:ext uri="{BB962C8B-B14F-4D97-AF65-F5344CB8AC3E}">
        <p14:creationId xmlns:p14="http://schemas.microsoft.com/office/powerpoint/2010/main" val="2845634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073" y="0"/>
            <a:ext cx="5447927" cy="936625"/>
          </a:xfrm>
        </p:spPr>
        <p:txBody>
          <a:bodyPr/>
          <a:lstStyle/>
          <a:p>
            <a:pPr algn="ctr"/>
            <a:r>
              <a:rPr lang="en-GB" dirty="0" smtClean="0"/>
              <a:t>REACH regulation</a:t>
            </a:r>
            <a:endParaRPr lang="de-DE" dirty="0"/>
          </a:p>
        </p:txBody>
      </p:sp>
      <p:sp>
        <p:nvSpPr>
          <p:cNvPr id="4" name="Slide Number Placeholder 3"/>
          <p:cNvSpPr>
            <a:spLocks noGrp="1"/>
          </p:cNvSpPr>
          <p:nvPr>
            <p:ph type="sldNum" sz="quarter" idx="10"/>
          </p:nvPr>
        </p:nvSpPr>
        <p:spPr/>
        <p:txBody>
          <a:bodyPr/>
          <a:lstStyle/>
          <a:p>
            <a:fld id="{8C986509-4E01-4FD1-83BB-211CA22209AE}" type="slidenum">
              <a:rPr lang="en-GB" altLang="en-US" smtClean="0"/>
              <a:pPr/>
              <a:t>8</a:t>
            </a:fld>
            <a:endParaRPr lang="en-GB" altLang="en-US"/>
          </a:p>
        </p:txBody>
      </p:sp>
      <p:sp>
        <p:nvSpPr>
          <p:cNvPr id="6" name="Title 1"/>
          <p:cNvSpPr txBox="1">
            <a:spLocks/>
          </p:cNvSpPr>
          <p:nvPr/>
        </p:nvSpPr>
        <p:spPr bwMode="auto">
          <a:xfrm>
            <a:off x="-2102" y="1"/>
            <a:ext cx="5447927"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ctr" defTabSz="914400">
              <a:buClrTx/>
              <a:buSzTx/>
              <a:buFontTx/>
            </a:pPr>
            <a:r>
              <a:rPr lang="en-US" sz="1800" kern="0" dirty="0" smtClean="0"/>
              <a:t>2. Environmental </a:t>
            </a:r>
            <a:r>
              <a:rPr lang="en-US" sz="1800" kern="0" dirty="0"/>
              <a:t>regulations and standards from MS and the EU</a:t>
            </a:r>
          </a:p>
        </p:txBody>
      </p:sp>
      <p:sp>
        <p:nvSpPr>
          <p:cNvPr id="3" name="TextBox 2"/>
          <p:cNvSpPr txBox="1"/>
          <p:nvPr/>
        </p:nvSpPr>
        <p:spPr>
          <a:xfrm>
            <a:off x="237798" y="1947403"/>
            <a:ext cx="5400600" cy="4081117"/>
          </a:xfrm>
          <a:prstGeom prst="rect">
            <a:avLst/>
          </a:prstGeom>
          <a:noFill/>
        </p:spPr>
        <p:txBody>
          <a:bodyPr wrap="square" rtlCol="0">
            <a:spAutoFit/>
          </a:bodyPr>
          <a:lstStyle/>
          <a:p>
            <a:pPr>
              <a:spcBef>
                <a:spcPct val="20000"/>
              </a:spcBef>
              <a:buClr>
                <a:srgbClr val="0F5494"/>
              </a:buClr>
            </a:pPr>
            <a:r>
              <a:rPr lang="fr-BE" sz="2400" dirty="0" smtClean="0">
                <a:solidFill>
                  <a:srgbClr val="0F5494"/>
                </a:solidFill>
                <a:latin typeface="+mn-lt"/>
                <a:ea typeface="+mn-ea"/>
              </a:rPr>
              <a:t>REACH </a:t>
            </a:r>
            <a:r>
              <a:rPr lang="fr-BE" sz="2400" dirty="0" err="1" smtClean="0">
                <a:solidFill>
                  <a:srgbClr val="0F5494"/>
                </a:solidFill>
                <a:latin typeface="+mn-lt"/>
                <a:ea typeface="+mn-ea"/>
              </a:rPr>
              <a:t>regulation</a:t>
            </a:r>
            <a:r>
              <a:rPr lang="fr-BE" sz="2400" dirty="0" smtClean="0">
                <a:solidFill>
                  <a:srgbClr val="0F5494"/>
                </a:solidFill>
                <a:latin typeface="+mn-lt"/>
                <a:ea typeface="+mn-ea"/>
              </a:rPr>
              <a:t> EC No 1907/2006</a:t>
            </a:r>
            <a:endParaRPr lang="de-DE" sz="240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Recovery </a:t>
            </a:r>
            <a:r>
              <a:rPr lang="de-DE" sz="2400" b="0" dirty="0" err="1" smtClean="0">
                <a:solidFill>
                  <a:srgbClr val="0F5494"/>
                </a:solidFill>
                <a:latin typeface="+mn-lt"/>
                <a:ea typeface="+mn-ea"/>
              </a:rPr>
              <a:t>process</a:t>
            </a:r>
            <a:r>
              <a:rPr lang="de-DE" sz="2400" b="0" dirty="0" smtClean="0">
                <a:solidFill>
                  <a:srgbClr val="0F5494"/>
                </a:solidFill>
                <a:latin typeface="+mn-lt"/>
                <a:ea typeface="+mn-ea"/>
              </a:rPr>
              <a:t> = </a:t>
            </a:r>
            <a:r>
              <a:rPr lang="de-DE" sz="2400" b="0" dirty="0" err="1" smtClean="0">
                <a:solidFill>
                  <a:srgbClr val="0F5494"/>
                </a:solidFill>
                <a:latin typeface="+mn-lt"/>
                <a:ea typeface="+mn-ea"/>
              </a:rPr>
              <a:t>manufacturing</a:t>
            </a:r>
            <a:r>
              <a:rPr lang="de-DE" sz="2400" b="0" dirty="0" smtClean="0">
                <a:solidFill>
                  <a:srgbClr val="0F5494"/>
                </a:solidFill>
                <a:latin typeface="+mn-lt"/>
                <a:ea typeface="+mn-ea"/>
              </a:rPr>
              <a:t> </a:t>
            </a: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Ferrous</a:t>
            </a:r>
            <a:r>
              <a:rPr lang="de-DE" sz="2400" b="0" dirty="0" smtClean="0">
                <a:solidFill>
                  <a:srgbClr val="0F5494"/>
                </a:solidFill>
                <a:latin typeface="+mn-lt"/>
                <a:ea typeface="+mn-ea"/>
              </a:rPr>
              <a:t> </a:t>
            </a:r>
            <a:r>
              <a:rPr lang="de-DE" sz="2400" b="0" dirty="0" err="1" smtClean="0">
                <a:solidFill>
                  <a:srgbClr val="0F5494"/>
                </a:solidFill>
                <a:latin typeface="+mn-lt"/>
                <a:ea typeface="+mn-ea"/>
              </a:rPr>
              <a:t>slags</a:t>
            </a:r>
            <a:r>
              <a:rPr lang="de-DE" sz="2400" b="0" dirty="0" smtClean="0">
                <a:solidFill>
                  <a:srgbClr val="0F5494"/>
                </a:solidFill>
                <a:latin typeface="+mn-lt"/>
                <a:ea typeface="+mn-ea"/>
              </a:rPr>
              <a:t> = UVCB</a:t>
            </a: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Slag</a:t>
            </a:r>
            <a:r>
              <a:rPr lang="de-DE" sz="2400" b="0" dirty="0" smtClean="0">
                <a:solidFill>
                  <a:srgbClr val="0F5494"/>
                </a:solidFill>
                <a:latin typeface="+mn-lt"/>
                <a:ea typeface="+mn-ea"/>
              </a:rPr>
              <a:t> </a:t>
            </a:r>
            <a:r>
              <a:rPr lang="de-DE" sz="2400" b="0" dirty="0" err="1" smtClean="0">
                <a:solidFill>
                  <a:srgbClr val="0F5494"/>
                </a:solidFill>
                <a:latin typeface="+mn-lt"/>
                <a:ea typeface="+mn-ea"/>
              </a:rPr>
              <a:t>as</a:t>
            </a:r>
            <a:r>
              <a:rPr lang="de-DE" sz="2400" b="0" dirty="0" smtClean="0">
                <a:solidFill>
                  <a:srgbClr val="0F5494"/>
                </a:solidFill>
                <a:latin typeface="+mn-lt"/>
                <a:ea typeface="+mn-ea"/>
              </a:rPr>
              <a:t> </a:t>
            </a:r>
            <a:r>
              <a:rPr lang="de-DE" sz="2400" b="0" dirty="0" err="1" smtClean="0">
                <a:solidFill>
                  <a:srgbClr val="0F5494"/>
                </a:solidFill>
                <a:latin typeface="+mn-lt"/>
                <a:ea typeface="+mn-ea"/>
              </a:rPr>
              <a:t>hydraulic</a:t>
            </a:r>
            <a:r>
              <a:rPr lang="de-DE" sz="2400" b="0" dirty="0" smtClean="0">
                <a:solidFill>
                  <a:srgbClr val="0F5494"/>
                </a:solidFill>
                <a:latin typeface="+mn-lt"/>
                <a:ea typeface="+mn-ea"/>
              </a:rPr>
              <a:t> </a:t>
            </a:r>
            <a:r>
              <a:rPr lang="de-DE" sz="2400" b="0" dirty="0" err="1" smtClean="0">
                <a:solidFill>
                  <a:srgbClr val="0F5494"/>
                </a:solidFill>
                <a:latin typeface="+mn-lt"/>
                <a:ea typeface="+mn-ea"/>
              </a:rPr>
              <a:t>binder</a:t>
            </a:r>
            <a:r>
              <a:rPr lang="de-DE" sz="2400" b="0" dirty="0" smtClean="0">
                <a:solidFill>
                  <a:srgbClr val="0F5494"/>
                </a:solidFill>
                <a:latin typeface="+mn-lt"/>
                <a:ea typeface="+mn-ea"/>
              </a:rPr>
              <a:t> = </a:t>
            </a:r>
            <a:r>
              <a:rPr lang="de-DE" sz="2400" b="0" dirty="0" err="1" smtClean="0">
                <a:solidFill>
                  <a:srgbClr val="0F5494"/>
                </a:solidFill>
                <a:latin typeface="+mn-lt"/>
                <a:ea typeface="+mn-ea"/>
              </a:rPr>
              <a:t>chemical</a:t>
            </a:r>
            <a:r>
              <a:rPr lang="de-DE" sz="2400" b="0" dirty="0" smtClean="0">
                <a:solidFill>
                  <a:srgbClr val="0F5494"/>
                </a:solidFill>
                <a:latin typeface="+mn-lt"/>
                <a:ea typeface="+mn-ea"/>
              </a:rPr>
              <a:t> </a:t>
            </a:r>
            <a:r>
              <a:rPr lang="de-DE" sz="2400" b="0" dirty="0" err="1" smtClean="0">
                <a:solidFill>
                  <a:srgbClr val="0F5494"/>
                </a:solidFill>
                <a:latin typeface="+mn-lt"/>
                <a:ea typeface="+mn-ea"/>
              </a:rPr>
              <a:t>composition</a:t>
            </a:r>
            <a:r>
              <a:rPr lang="de-DE" sz="2400" b="0" dirty="0" smtClean="0">
                <a:solidFill>
                  <a:srgbClr val="0F5494"/>
                </a:solidFill>
                <a:latin typeface="+mn-lt"/>
                <a:ea typeface="+mn-ea"/>
              </a:rPr>
              <a:t> </a:t>
            </a:r>
            <a:r>
              <a:rPr lang="de-DE" sz="2400" b="0" dirty="0" err="1" smtClean="0">
                <a:solidFill>
                  <a:srgbClr val="0F5494"/>
                </a:solidFill>
                <a:latin typeface="+mn-lt"/>
                <a:ea typeface="+mn-ea"/>
              </a:rPr>
              <a:t>is</a:t>
            </a:r>
            <a:r>
              <a:rPr lang="de-DE" sz="2400" b="0" dirty="0" smtClean="0">
                <a:solidFill>
                  <a:srgbClr val="0F5494"/>
                </a:solidFill>
                <a:latin typeface="+mn-lt"/>
                <a:ea typeface="+mn-ea"/>
              </a:rPr>
              <a:t> </a:t>
            </a:r>
            <a:r>
              <a:rPr lang="de-DE" sz="2400" b="0" dirty="0" err="1" smtClean="0">
                <a:solidFill>
                  <a:srgbClr val="0F5494"/>
                </a:solidFill>
                <a:latin typeface="+mn-lt"/>
                <a:ea typeface="+mn-ea"/>
              </a:rPr>
              <a:t>key</a:t>
            </a:r>
            <a:r>
              <a:rPr lang="de-DE" sz="2400" b="0" dirty="0" smtClean="0">
                <a:solidFill>
                  <a:srgbClr val="0F5494"/>
                </a:solidFill>
                <a:latin typeface="+mn-lt"/>
                <a:ea typeface="+mn-ea"/>
              </a:rPr>
              <a:t> = </a:t>
            </a:r>
            <a:r>
              <a:rPr lang="de-DE" sz="2400" b="0" dirty="0" err="1" smtClean="0">
                <a:solidFill>
                  <a:srgbClr val="0F5494"/>
                </a:solidFill>
                <a:latin typeface="+mn-lt"/>
                <a:ea typeface="+mn-ea"/>
              </a:rPr>
              <a:t>substance</a:t>
            </a:r>
            <a:endParaRPr lang="de-DE" sz="2400" b="0" dirty="0" smtClean="0">
              <a:solidFill>
                <a:srgbClr val="0F5494"/>
              </a:solidFill>
              <a:latin typeface="+mn-lt"/>
              <a:ea typeface="+mn-ea"/>
            </a:endParaRPr>
          </a:p>
          <a:p>
            <a:pPr marL="1085850" lvl="1" indent="-342900">
              <a:spcBef>
                <a:spcPct val="20000"/>
              </a:spcBef>
              <a:buClr>
                <a:srgbClr val="0F5494"/>
              </a:buClr>
              <a:buFont typeface="Wingdings" panose="05000000000000000000" pitchFamily="2" charset="2"/>
              <a:buChar char="Ø"/>
            </a:pPr>
            <a:r>
              <a:rPr lang="de-DE" sz="2400" b="0" dirty="0" err="1" smtClean="0">
                <a:solidFill>
                  <a:srgbClr val="0F5494"/>
                </a:solidFill>
                <a:latin typeface="+mn-lt"/>
                <a:ea typeface="+mn-ea"/>
              </a:rPr>
              <a:t>Slag</a:t>
            </a:r>
            <a:r>
              <a:rPr lang="de-DE" sz="2400" b="0" dirty="0" smtClean="0">
                <a:solidFill>
                  <a:srgbClr val="0F5494"/>
                </a:solidFill>
                <a:latin typeface="+mn-lt"/>
                <a:ea typeface="+mn-ea"/>
              </a:rPr>
              <a:t> </a:t>
            </a:r>
            <a:r>
              <a:rPr lang="de-DE" sz="2400" b="0" dirty="0" err="1" smtClean="0">
                <a:solidFill>
                  <a:srgbClr val="0F5494"/>
                </a:solidFill>
                <a:latin typeface="+mn-lt"/>
                <a:ea typeface="+mn-ea"/>
              </a:rPr>
              <a:t>as</a:t>
            </a:r>
            <a:r>
              <a:rPr lang="de-DE" sz="2400" b="0" dirty="0" smtClean="0">
                <a:solidFill>
                  <a:srgbClr val="0F5494"/>
                </a:solidFill>
                <a:latin typeface="+mn-lt"/>
                <a:ea typeface="+mn-ea"/>
              </a:rPr>
              <a:t> </a:t>
            </a:r>
            <a:r>
              <a:rPr lang="de-DE" sz="2400" b="0" dirty="0" err="1" smtClean="0">
                <a:solidFill>
                  <a:srgbClr val="0F5494"/>
                </a:solidFill>
                <a:latin typeface="+mn-lt"/>
                <a:ea typeface="+mn-ea"/>
              </a:rPr>
              <a:t>aggregates</a:t>
            </a:r>
            <a:r>
              <a:rPr lang="de-DE" sz="2400" b="0" dirty="0" smtClean="0">
                <a:solidFill>
                  <a:srgbClr val="0F5494"/>
                </a:solidFill>
                <a:latin typeface="+mn-lt"/>
                <a:ea typeface="+mn-ea"/>
              </a:rPr>
              <a:t> = </a:t>
            </a:r>
            <a:r>
              <a:rPr lang="de-DE" sz="2400" b="0" dirty="0" err="1" smtClean="0">
                <a:solidFill>
                  <a:srgbClr val="0F5494"/>
                </a:solidFill>
                <a:latin typeface="+mn-lt"/>
                <a:ea typeface="+mn-ea"/>
              </a:rPr>
              <a:t>article</a:t>
            </a:r>
            <a:r>
              <a:rPr lang="de-DE" sz="2400" b="0" dirty="0" smtClean="0">
                <a:solidFill>
                  <a:srgbClr val="0F5494"/>
                </a:solidFill>
                <a:latin typeface="+mn-lt"/>
                <a:ea typeface="+mn-ea"/>
              </a:rPr>
              <a:t> </a:t>
            </a:r>
            <a:r>
              <a:rPr lang="de-DE" sz="2400" b="0" dirty="0" err="1" smtClean="0">
                <a:solidFill>
                  <a:srgbClr val="0F5494"/>
                </a:solidFill>
                <a:latin typeface="+mn-lt"/>
                <a:ea typeface="+mn-ea"/>
              </a:rPr>
              <a:t>as</a:t>
            </a:r>
            <a:r>
              <a:rPr lang="de-DE" sz="2400" b="0" dirty="0" smtClean="0">
                <a:solidFill>
                  <a:srgbClr val="0F5494"/>
                </a:solidFill>
                <a:latin typeface="+mn-lt"/>
                <a:ea typeface="+mn-ea"/>
              </a:rPr>
              <a:t> </a:t>
            </a:r>
            <a:r>
              <a:rPr lang="de-DE" sz="2400" b="0" dirty="0" err="1" smtClean="0">
                <a:solidFill>
                  <a:srgbClr val="0F5494"/>
                </a:solidFill>
                <a:latin typeface="+mn-lt"/>
                <a:ea typeface="+mn-ea"/>
              </a:rPr>
              <a:t>other</a:t>
            </a:r>
            <a:r>
              <a:rPr lang="de-DE" sz="2400" b="0" dirty="0" smtClean="0">
                <a:solidFill>
                  <a:srgbClr val="0F5494"/>
                </a:solidFill>
                <a:latin typeface="+mn-lt"/>
                <a:ea typeface="+mn-ea"/>
              </a:rPr>
              <a:t> </a:t>
            </a:r>
            <a:r>
              <a:rPr lang="de-DE" sz="2400" b="0" dirty="0" err="1" smtClean="0">
                <a:solidFill>
                  <a:srgbClr val="0F5494"/>
                </a:solidFill>
                <a:latin typeface="+mn-lt"/>
                <a:ea typeface="+mn-ea"/>
              </a:rPr>
              <a:t>aggregates</a:t>
            </a:r>
            <a:endParaRPr lang="de-DE" sz="2400" b="0" dirty="0" smtClean="0">
              <a:solidFill>
                <a:srgbClr val="0F5494"/>
              </a:solidFill>
              <a:latin typeface="+mn-lt"/>
              <a:ea typeface="+mn-ea"/>
            </a:endParaRPr>
          </a:p>
        </p:txBody>
      </p:sp>
      <p:pic>
        <p:nvPicPr>
          <p:cNvPr id="9" name="Picture 8"/>
          <p:cNvPicPr>
            <a:picLocks noChangeAspect="1"/>
          </p:cNvPicPr>
          <p:nvPr/>
        </p:nvPicPr>
        <p:blipFill>
          <a:blip r:embed="rId2"/>
          <a:stretch>
            <a:fillRect/>
          </a:stretch>
        </p:blipFill>
        <p:spPr>
          <a:xfrm>
            <a:off x="5678311" y="1585680"/>
            <a:ext cx="6323763" cy="4730090"/>
          </a:xfrm>
          <a:prstGeom prst="rect">
            <a:avLst/>
          </a:prstGeom>
        </p:spPr>
      </p:pic>
    </p:spTree>
    <p:extLst>
      <p:ext uri="{BB962C8B-B14F-4D97-AF65-F5344CB8AC3E}">
        <p14:creationId xmlns:p14="http://schemas.microsoft.com/office/powerpoint/2010/main" val="834459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073" y="0"/>
            <a:ext cx="5447927" cy="936625"/>
          </a:xfrm>
        </p:spPr>
        <p:txBody>
          <a:bodyPr/>
          <a:lstStyle/>
          <a:p>
            <a:pPr algn="ctr"/>
            <a:r>
              <a:rPr lang="en-GB" dirty="0" smtClean="0"/>
              <a:t>Water Framework Directive</a:t>
            </a:r>
            <a:endParaRPr lang="de-DE" dirty="0"/>
          </a:p>
        </p:txBody>
      </p:sp>
      <p:sp>
        <p:nvSpPr>
          <p:cNvPr id="4" name="Slide Number Placeholder 3"/>
          <p:cNvSpPr>
            <a:spLocks noGrp="1"/>
          </p:cNvSpPr>
          <p:nvPr>
            <p:ph type="sldNum" sz="quarter" idx="10"/>
          </p:nvPr>
        </p:nvSpPr>
        <p:spPr/>
        <p:txBody>
          <a:bodyPr/>
          <a:lstStyle/>
          <a:p>
            <a:fld id="{8C986509-4E01-4FD1-83BB-211CA22209AE}" type="slidenum">
              <a:rPr lang="en-GB" altLang="en-US" smtClean="0"/>
              <a:pPr/>
              <a:t>9</a:t>
            </a:fld>
            <a:endParaRPr lang="en-GB" altLang="en-US"/>
          </a:p>
        </p:txBody>
      </p:sp>
      <p:sp>
        <p:nvSpPr>
          <p:cNvPr id="6" name="Title 1"/>
          <p:cNvSpPr txBox="1">
            <a:spLocks/>
          </p:cNvSpPr>
          <p:nvPr/>
        </p:nvSpPr>
        <p:spPr bwMode="auto">
          <a:xfrm>
            <a:off x="-2102" y="1"/>
            <a:ext cx="5447927"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175" indent="-3175" algn="l" rtl="0" eaLnBrk="0" fontAlgn="base" hangingPunct="0">
              <a:spcBef>
                <a:spcPct val="0"/>
              </a:spcBef>
              <a:spcAft>
                <a:spcPct val="0"/>
              </a:spcAft>
              <a:defRPr sz="3000" b="1">
                <a:solidFill>
                  <a:schemeClr val="bg1"/>
                </a:solidFill>
                <a:latin typeface="+mj-lt"/>
                <a:ea typeface="+mj-ea"/>
                <a:cs typeface="+mj-cs"/>
              </a:defRPr>
            </a:lvl1pPr>
            <a:lvl2pPr marL="3175" indent="-3175" algn="l" rtl="0" eaLnBrk="0" fontAlgn="base" hangingPunct="0">
              <a:spcBef>
                <a:spcPct val="0"/>
              </a:spcBef>
              <a:spcAft>
                <a:spcPct val="0"/>
              </a:spcAft>
              <a:defRPr sz="3000" b="1">
                <a:solidFill>
                  <a:schemeClr val="bg1"/>
                </a:solidFill>
                <a:latin typeface="Verdana" pitchFamily="34" charset="0"/>
              </a:defRPr>
            </a:lvl2pPr>
            <a:lvl3pPr marL="3175" indent="-3175" algn="l" rtl="0" eaLnBrk="0" fontAlgn="base" hangingPunct="0">
              <a:spcBef>
                <a:spcPct val="0"/>
              </a:spcBef>
              <a:spcAft>
                <a:spcPct val="0"/>
              </a:spcAft>
              <a:defRPr sz="3000" b="1">
                <a:solidFill>
                  <a:schemeClr val="bg1"/>
                </a:solidFill>
                <a:latin typeface="Verdana" pitchFamily="34" charset="0"/>
              </a:defRPr>
            </a:lvl3pPr>
            <a:lvl4pPr marL="3175" indent="-3175" algn="l" rtl="0" eaLnBrk="0" fontAlgn="base" hangingPunct="0">
              <a:spcBef>
                <a:spcPct val="0"/>
              </a:spcBef>
              <a:spcAft>
                <a:spcPct val="0"/>
              </a:spcAft>
              <a:defRPr sz="3000" b="1">
                <a:solidFill>
                  <a:schemeClr val="bg1"/>
                </a:solidFill>
                <a:latin typeface="Verdana" pitchFamily="34" charset="0"/>
              </a:defRPr>
            </a:lvl4pPr>
            <a:lvl5pPr marL="3175" indent="-3175" algn="l" rtl="0" eaLnBrk="0" fontAlgn="base" hangingPunct="0">
              <a:spcBef>
                <a:spcPct val="0"/>
              </a:spcBef>
              <a:spcAft>
                <a:spcPct val="0"/>
              </a:spcAft>
              <a:defRPr sz="3000" b="1">
                <a:solidFill>
                  <a:schemeClr val="bg1"/>
                </a:solidFill>
                <a:latin typeface="Verdana" pitchFamily="34" charset="0"/>
              </a:defRPr>
            </a:lvl5pPr>
            <a:lvl6pPr marL="460375" algn="l" rtl="0" fontAlgn="base">
              <a:spcBef>
                <a:spcPct val="0"/>
              </a:spcBef>
              <a:spcAft>
                <a:spcPct val="0"/>
              </a:spcAft>
              <a:defRPr sz="3000" b="1">
                <a:solidFill>
                  <a:schemeClr val="bg1"/>
                </a:solidFill>
                <a:latin typeface="Verdana" pitchFamily="34" charset="0"/>
              </a:defRPr>
            </a:lvl6pPr>
            <a:lvl7pPr marL="917575" algn="l" rtl="0" fontAlgn="base">
              <a:spcBef>
                <a:spcPct val="0"/>
              </a:spcBef>
              <a:spcAft>
                <a:spcPct val="0"/>
              </a:spcAft>
              <a:defRPr sz="3000" b="1">
                <a:solidFill>
                  <a:schemeClr val="bg1"/>
                </a:solidFill>
                <a:latin typeface="Verdana" pitchFamily="34" charset="0"/>
              </a:defRPr>
            </a:lvl7pPr>
            <a:lvl8pPr marL="1374775" algn="l" rtl="0" fontAlgn="base">
              <a:spcBef>
                <a:spcPct val="0"/>
              </a:spcBef>
              <a:spcAft>
                <a:spcPct val="0"/>
              </a:spcAft>
              <a:defRPr sz="3000" b="1">
                <a:solidFill>
                  <a:schemeClr val="bg1"/>
                </a:solidFill>
                <a:latin typeface="Verdana" pitchFamily="34" charset="0"/>
              </a:defRPr>
            </a:lvl8pPr>
            <a:lvl9pPr marL="1831975" algn="l" rtl="0" fontAlgn="base">
              <a:spcBef>
                <a:spcPct val="0"/>
              </a:spcBef>
              <a:spcAft>
                <a:spcPct val="0"/>
              </a:spcAft>
              <a:defRPr sz="3000" b="1">
                <a:solidFill>
                  <a:schemeClr val="bg1"/>
                </a:solidFill>
                <a:latin typeface="Verdana" pitchFamily="34" charset="0"/>
              </a:defRPr>
            </a:lvl9pPr>
          </a:lstStyle>
          <a:p>
            <a:pPr algn="ctr" defTabSz="914400">
              <a:buClrTx/>
              <a:buSzTx/>
              <a:buFontTx/>
            </a:pPr>
            <a:r>
              <a:rPr lang="en-US" sz="1800" kern="0" dirty="0" smtClean="0"/>
              <a:t>2. Environmental </a:t>
            </a:r>
            <a:r>
              <a:rPr lang="en-US" sz="1800" kern="0" dirty="0"/>
              <a:t>regulations and standards from MS and the EU</a:t>
            </a:r>
          </a:p>
        </p:txBody>
      </p:sp>
      <p:sp>
        <p:nvSpPr>
          <p:cNvPr id="3" name="TextBox 2"/>
          <p:cNvSpPr txBox="1"/>
          <p:nvPr/>
        </p:nvSpPr>
        <p:spPr>
          <a:xfrm>
            <a:off x="119336" y="1520028"/>
            <a:ext cx="8784976" cy="3785652"/>
          </a:xfrm>
          <a:prstGeom prst="rect">
            <a:avLst/>
          </a:prstGeom>
          <a:noFill/>
        </p:spPr>
        <p:txBody>
          <a:bodyPr wrap="square" rtlCol="0">
            <a:spAutoFit/>
          </a:bodyPr>
          <a:lstStyle/>
          <a:p>
            <a:pPr>
              <a:spcBef>
                <a:spcPct val="20000"/>
              </a:spcBef>
              <a:buClr>
                <a:srgbClr val="0F5494"/>
              </a:buClr>
            </a:pPr>
            <a:r>
              <a:rPr lang="en-US" sz="2400" dirty="0">
                <a:solidFill>
                  <a:srgbClr val="0F5494"/>
                </a:solidFill>
                <a:latin typeface="+mn-lt"/>
                <a:ea typeface="+mn-ea"/>
              </a:rPr>
              <a:t>The Water Framework Directive (2000/60/EC) and the Groundwater Directive (2006/118/EC</a:t>
            </a:r>
            <a:r>
              <a:rPr lang="en-US" sz="2400" dirty="0" smtClean="0">
                <a:solidFill>
                  <a:srgbClr val="0F5494"/>
                </a:solidFill>
                <a:latin typeface="+mn-lt"/>
                <a:ea typeface="+mn-ea"/>
              </a:rPr>
              <a:t>)</a:t>
            </a:r>
          </a:p>
          <a:p>
            <a:pPr>
              <a:spcBef>
                <a:spcPct val="20000"/>
              </a:spcBef>
              <a:buClr>
                <a:srgbClr val="0F5494"/>
              </a:buClr>
            </a:pPr>
            <a:r>
              <a:rPr lang="de-DE" sz="2400" b="0" dirty="0" smtClean="0">
                <a:solidFill>
                  <a:srgbClr val="0F5494"/>
                </a:solidFill>
                <a:latin typeface="+mn-lt"/>
                <a:ea typeface="+mn-ea"/>
              </a:rPr>
              <a:t>Quality </a:t>
            </a:r>
            <a:r>
              <a:rPr lang="de-DE" sz="2400" b="0" dirty="0" err="1" smtClean="0">
                <a:solidFill>
                  <a:srgbClr val="0F5494"/>
                </a:solidFill>
                <a:latin typeface="+mn-lt"/>
                <a:ea typeface="+mn-ea"/>
              </a:rPr>
              <a:t>of</a:t>
            </a:r>
            <a:r>
              <a:rPr lang="de-DE" sz="2400" b="0" dirty="0" smtClean="0">
                <a:solidFill>
                  <a:srgbClr val="0F5494"/>
                </a:solidFill>
                <a:latin typeface="+mn-lt"/>
                <a:ea typeface="+mn-ea"/>
              </a:rPr>
              <a:t> </a:t>
            </a:r>
            <a:r>
              <a:rPr lang="de-DE" sz="2400" b="0" dirty="0" err="1" smtClean="0">
                <a:solidFill>
                  <a:srgbClr val="0F5494"/>
                </a:solidFill>
                <a:latin typeface="+mn-lt"/>
                <a:ea typeface="+mn-ea"/>
              </a:rPr>
              <a:t>natural</a:t>
            </a:r>
            <a:r>
              <a:rPr lang="de-DE" sz="2400" b="0" dirty="0" smtClean="0">
                <a:solidFill>
                  <a:srgbClr val="0F5494"/>
                </a:solidFill>
                <a:latin typeface="+mn-lt"/>
                <a:ea typeface="+mn-ea"/>
              </a:rPr>
              <a:t> </a:t>
            </a:r>
            <a:r>
              <a:rPr lang="de-DE" sz="2400" b="0" dirty="0" err="1" smtClean="0">
                <a:solidFill>
                  <a:srgbClr val="0F5494"/>
                </a:solidFill>
                <a:latin typeface="+mn-lt"/>
                <a:ea typeface="+mn-ea"/>
              </a:rPr>
              <a:t>water</a:t>
            </a:r>
            <a:r>
              <a:rPr lang="de-DE" sz="2400" b="0" dirty="0" smtClean="0">
                <a:solidFill>
                  <a:srgbClr val="0F5494"/>
                </a:solidFill>
                <a:latin typeface="+mn-lt"/>
                <a:ea typeface="+mn-ea"/>
              </a:rPr>
              <a:t> </a:t>
            </a:r>
            <a:r>
              <a:rPr lang="de-DE" sz="2400" b="0" dirty="0" err="1" smtClean="0">
                <a:solidFill>
                  <a:srgbClr val="0F5494"/>
                </a:solidFill>
                <a:latin typeface="+mn-lt"/>
                <a:ea typeface="+mn-ea"/>
              </a:rPr>
              <a:t>bodies</a:t>
            </a:r>
            <a:endParaRPr lang="de-DE" sz="2400" b="0" dirty="0" smtClean="0">
              <a:solidFill>
                <a:srgbClr val="0F5494"/>
              </a:solidFill>
              <a:latin typeface="+mn-lt"/>
              <a:ea typeface="+mn-ea"/>
            </a:endParaRPr>
          </a:p>
          <a:p>
            <a:pPr marL="342900"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Primary </a:t>
            </a:r>
            <a:r>
              <a:rPr lang="de-DE" sz="2400" b="0" dirty="0" err="1" smtClean="0">
                <a:solidFill>
                  <a:srgbClr val="0F5494"/>
                </a:solidFill>
                <a:latin typeface="+mn-lt"/>
                <a:ea typeface="+mn-ea"/>
              </a:rPr>
              <a:t>water</a:t>
            </a:r>
            <a:r>
              <a:rPr lang="de-DE" sz="2400" b="0" dirty="0" smtClean="0">
                <a:solidFill>
                  <a:srgbClr val="0F5494"/>
                </a:solidFill>
                <a:latin typeface="+mn-lt"/>
                <a:ea typeface="+mn-ea"/>
              </a:rPr>
              <a:t> </a:t>
            </a:r>
            <a:r>
              <a:rPr lang="de-DE" sz="2400" b="0" dirty="0" err="1" smtClean="0">
                <a:solidFill>
                  <a:srgbClr val="0F5494"/>
                </a:solidFill>
                <a:latin typeface="+mn-lt"/>
                <a:ea typeface="+mn-ea"/>
              </a:rPr>
              <a:t>quality</a:t>
            </a:r>
            <a:r>
              <a:rPr lang="de-DE" sz="2400" b="0" dirty="0" smtClean="0">
                <a:solidFill>
                  <a:srgbClr val="0F5494"/>
                </a:solidFill>
                <a:latin typeface="+mn-lt"/>
                <a:ea typeface="+mn-ea"/>
              </a:rPr>
              <a:t> </a:t>
            </a:r>
            <a:r>
              <a:rPr lang="de-DE" sz="2400" b="0" dirty="0" err="1" smtClean="0">
                <a:solidFill>
                  <a:srgbClr val="0F5494"/>
                </a:solidFill>
                <a:latin typeface="+mn-lt"/>
                <a:ea typeface="+mn-ea"/>
              </a:rPr>
              <a:t>criteria</a:t>
            </a:r>
            <a:endParaRPr lang="de-DE" sz="2400" b="0" dirty="0" smtClean="0">
              <a:solidFill>
                <a:srgbClr val="0F5494"/>
              </a:solidFill>
              <a:latin typeface="+mn-lt"/>
              <a:ea typeface="+mn-ea"/>
            </a:endParaRPr>
          </a:p>
          <a:p>
            <a:pPr marL="342900"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Tests </a:t>
            </a:r>
            <a:r>
              <a:rPr lang="de-DE" sz="2400" b="0" dirty="0" err="1" smtClean="0">
                <a:solidFill>
                  <a:srgbClr val="0F5494"/>
                </a:solidFill>
                <a:latin typeface="+mn-lt"/>
                <a:ea typeface="+mn-ea"/>
              </a:rPr>
              <a:t>and</a:t>
            </a:r>
            <a:r>
              <a:rPr lang="de-DE" sz="2400" b="0" dirty="0" smtClean="0">
                <a:solidFill>
                  <a:srgbClr val="0F5494"/>
                </a:solidFill>
                <a:latin typeface="+mn-lt"/>
                <a:ea typeface="+mn-ea"/>
              </a:rPr>
              <a:t> </a:t>
            </a:r>
            <a:r>
              <a:rPr lang="de-DE" sz="2400" b="0" dirty="0" err="1" smtClean="0">
                <a:solidFill>
                  <a:srgbClr val="0F5494"/>
                </a:solidFill>
                <a:latin typeface="+mn-lt"/>
                <a:ea typeface="+mn-ea"/>
              </a:rPr>
              <a:t>associated</a:t>
            </a:r>
            <a:r>
              <a:rPr lang="de-DE" sz="2400" b="0" dirty="0" smtClean="0">
                <a:solidFill>
                  <a:srgbClr val="0F5494"/>
                </a:solidFill>
                <a:latin typeface="+mn-lt"/>
                <a:ea typeface="+mn-ea"/>
              </a:rPr>
              <a:t> </a:t>
            </a:r>
            <a:r>
              <a:rPr lang="de-DE" sz="2400" b="0" dirty="0" err="1" smtClean="0">
                <a:solidFill>
                  <a:srgbClr val="0F5494"/>
                </a:solidFill>
                <a:latin typeface="+mn-lt"/>
                <a:ea typeface="+mn-ea"/>
              </a:rPr>
              <a:t>limit</a:t>
            </a:r>
            <a:r>
              <a:rPr lang="de-DE" sz="2400" b="0" dirty="0" smtClean="0">
                <a:solidFill>
                  <a:srgbClr val="0F5494"/>
                </a:solidFill>
                <a:latin typeface="+mn-lt"/>
                <a:ea typeface="+mn-ea"/>
              </a:rPr>
              <a:t> </a:t>
            </a:r>
            <a:r>
              <a:rPr lang="de-DE" sz="2400" b="0" dirty="0" err="1" smtClean="0">
                <a:solidFill>
                  <a:srgbClr val="0F5494"/>
                </a:solidFill>
                <a:latin typeface="+mn-lt"/>
                <a:ea typeface="+mn-ea"/>
              </a:rPr>
              <a:t>values</a:t>
            </a:r>
            <a:r>
              <a:rPr lang="de-DE" sz="2400" b="0" dirty="0" smtClean="0">
                <a:solidFill>
                  <a:srgbClr val="0F5494"/>
                </a:solidFill>
                <a:latin typeface="+mn-lt"/>
                <a:ea typeface="+mn-ea"/>
              </a:rPr>
              <a:t> </a:t>
            </a:r>
            <a:r>
              <a:rPr lang="de-DE" sz="2400" b="0" dirty="0" err="1" smtClean="0">
                <a:solidFill>
                  <a:srgbClr val="0F5494"/>
                </a:solidFill>
                <a:latin typeface="+mn-lt"/>
                <a:ea typeface="+mn-ea"/>
              </a:rPr>
              <a:t>and</a:t>
            </a:r>
            <a:r>
              <a:rPr lang="de-DE" sz="2400" b="0" dirty="0" smtClean="0">
                <a:solidFill>
                  <a:srgbClr val="0F5494"/>
                </a:solidFill>
                <a:latin typeface="+mn-lt"/>
                <a:ea typeface="+mn-ea"/>
              </a:rPr>
              <a:t> </a:t>
            </a:r>
            <a:r>
              <a:rPr lang="de-DE" sz="2400" b="0" dirty="0" err="1" smtClean="0">
                <a:solidFill>
                  <a:srgbClr val="0F5494"/>
                </a:solidFill>
                <a:latin typeface="+mn-lt"/>
                <a:ea typeface="+mn-ea"/>
              </a:rPr>
              <a:t>risks</a:t>
            </a:r>
            <a:r>
              <a:rPr lang="de-DE" sz="2400" b="0" dirty="0" smtClean="0">
                <a:solidFill>
                  <a:srgbClr val="0F5494"/>
                </a:solidFill>
                <a:latin typeface="+mn-lt"/>
                <a:ea typeface="+mn-ea"/>
              </a:rPr>
              <a:t> </a:t>
            </a:r>
            <a:r>
              <a:rPr lang="de-DE" sz="2400" b="0" dirty="0" err="1" smtClean="0">
                <a:solidFill>
                  <a:srgbClr val="0F5494"/>
                </a:solidFill>
                <a:latin typeface="+mn-lt"/>
                <a:ea typeface="+mn-ea"/>
              </a:rPr>
              <a:t>assessment</a:t>
            </a:r>
            <a:endParaRPr lang="de-DE" sz="2400" b="0" dirty="0" smtClean="0">
              <a:solidFill>
                <a:srgbClr val="0F5494"/>
              </a:solidFill>
              <a:latin typeface="+mn-lt"/>
              <a:ea typeface="+mn-ea"/>
            </a:endParaRPr>
          </a:p>
          <a:p>
            <a:pPr marL="342900"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Environmental </a:t>
            </a:r>
            <a:r>
              <a:rPr lang="de-DE" sz="2400" b="0" dirty="0" err="1" smtClean="0">
                <a:solidFill>
                  <a:srgbClr val="0F5494"/>
                </a:solidFill>
                <a:latin typeface="+mn-lt"/>
                <a:ea typeface="+mn-ea"/>
              </a:rPr>
              <a:t>and</a:t>
            </a:r>
            <a:r>
              <a:rPr lang="de-DE" sz="2400" b="0" dirty="0" smtClean="0">
                <a:solidFill>
                  <a:srgbClr val="0F5494"/>
                </a:solidFill>
                <a:latin typeface="+mn-lt"/>
                <a:ea typeface="+mn-ea"/>
              </a:rPr>
              <a:t> human </a:t>
            </a:r>
            <a:r>
              <a:rPr lang="de-DE" sz="2400" b="0" dirty="0" err="1" smtClean="0">
                <a:solidFill>
                  <a:srgbClr val="0F5494"/>
                </a:solidFill>
                <a:latin typeface="+mn-lt"/>
                <a:ea typeface="+mn-ea"/>
              </a:rPr>
              <a:t>health</a:t>
            </a:r>
            <a:r>
              <a:rPr lang="de-DE" sz="2400" b="0" dirty="0" smtClean="0">
                <a:solidFill>
                  <a:srgbClr val="0F5494"/>
                </a:solidFill>
                <a:latin typeface="+mn-lt"/>
                <a:ea typeface="+mn-ea"/>
              </a:rPr>
              <a:t> </a:t>
            </a:r>
            <a:r>
              <a:rPr lang="de-DE" sz="2400" b="0" dirty="0" err="1" smtClean="0">
                <a:solidFill>
                  <a:srgbClr val="0F5494"/>
                </a:solidFill>
                <a:latin typeface="+mn-lt"/>
                <a:ea typeface="+mn-ea"/>
              </a:rPr>
              <a:t>protection</a:t>
            </a:r>
            <a:r>
              <a:rPr lang="de-DE" sz="2400" b="0" dirty="0" smtClean="0">
                <a:solidFill>
                  <a:srgbClr val="0F5494"/>
                </a:solidFill>
                <a:latin typeface="+mn-lt"/>
                <a:ea typeface="+mn-ea"/>
              </a:rPr>
              <a:t> vs. </a:t>
            </a:r>
            <a:r>
              <a:rPr lang="de-DE" sz="2400" b="0" dirty="0" err="1" smtClean="0">
                <a:solidFill>
                  <a:srgbClr val="0F5494"/>
                </a:solidFill>
                <a:latin typeface="+mn-lt"/>
                <a:ea typeface="+mn-ea"/>
              </a:rPr>
              <a:t>Beneficial</a:t>
            </a:r>
            <a:r>
              <a:rPr lang="de-DE" sz="2400" b="0" dirty="0" smtClean="0">
                <a:solidFill>
                  <a:srgbClr val="0F5494"/>
                </a:solidFill>
                <a:latin typeface="+mn-lt"/>
                <a:ea typeface="+mn-ea"/>
              </a:rPr>
              <a:t> </a:t>
            </a:r>
            <a:r>
              <a:rPr lang="de-DE" sz="2400" b="0" dirty="0" err="1" smtClean="0">
                <a:solidFill>
                  <a:srgbClr val="0F5494"/>
                </a:solidFill>
                <a:latin typeface="+mn-lt"/>
                <a:ea typeface="+mn-ea"/>
              </a:rPr>
              <a:t>uses</a:t>
            </a:r>
            <a:r>
              <a:rPr lang="de-DE" sz="2400" b="0" dirty="0" smtClean="0">
                <a:solidFill>
                  <a:srgbClr val="0F5494"/>
                </a:solidFill>
                <a:latin typeface="+mn-lt"/>
                <a:ea typeface="+mn-ea"/>
              </a:rPr>
              <a:t> </a:t>
            </a:r>
            <a:r>
              <a:rPr lang="de-DE" sz="2400" b="0" dirty="0" err="1" smtClean="0">
                <a:solidFill>
                  <a:srgbClr val="0F5494"/>
                </a:solidFill>
                <a:latin typeface="+mn-lt"/>
                <a:ea typeface="+mn-ea"/>
              </a:rPr>
              <a:t>of</a:t>
            </a:r>
            <a:r>
              <a:rPr lang="de-DE" sz="2400" b="0" dirty="0" smtClean="0">
                <a:solidFill>
                  <a:srgbClr val="0F5494"/>
                </a:solidFill>
                <a:latin typeface="+mn-lt"/>
                <a:ea typeface="+mn-ea"/>
              </a:rPr>
              <a:t> </a:t>
            </a:r>
            <a:r>
              <a:rPr lang="de-DE" sz="2400" b="0" dirty="0" err="1" smtClean="0">
                <a:solidFill>
                  <a:srgbClr val="0F5494"/>
                </a:solidFill>
                <a:latin typeface="+mn-lt"/>
                <a:ea typeface="+mn-ea"/>
              </a:rPr>
              <a:t>secondary</a:t>
            </a:r>
            <a:r>
              <a:rPr lang="de-DE" sz="2400" b="0" dirty="0" smtClean="0">
                <a:solidFill>
                  <a:srgbClr val="0F5494"/>
                </a:solidFill>
                <a:latin typeface="+mn-lt"/>
                <a:ea typeface="+mn-ea"/>
              </a:rPr>
              <a:t> </a:t>
            </a:r>
            <a:r>
              <a:rPr lang="de-DE" sz="2400" b="0" dirty="0" err="1" smtClean="0">
                <a:solidFill>
                  <a:srgbClr val="0F5494"/>
                </a:solidFill>
                <a:latin typeface="+mn-lt"/>
                <a:ea typeface="+mn-ea"/>
              </a:rPr>
              <a:t>aggregates</a:t>
            </a:r>
            <a:endParaRPr lang="de-DE" sz="2400" b="0" dirty="0" smtClean="0">
              <a:solidFill>
                <a:srgbClr val="0F5494"/>
              </a:solidFill>
              <a:latin typeface="+mn-lt"/>
              <a:ea typeface="+mn-ea"/>
            </a:endParaRPr>
          </a:p>
          <a:p>
            <a:pPr marL="342900" indent="-342900">
              <a:spcBef>
                <a:spcPct val="20000"/>
              </a:spcBef>
              <a:buClr>
                <a:srgbClr val="0F5494"/>
              </a:buClr>
              <a:buFont typeface="Wingdings" panose="05000000000000000000" pitchFamily="2" charset="2"/>
              <a:buChar char="Ø"/>
            </a:pPr>
            <a:r>
              <a:rPr lang="de-DE" sz="2400" b="0" dirty="0" smtClean="0">
                <a:solidFill>
                  <a:srgbClr val="0F5494"/>
                </a:solidFill>
                <a:latin typeface="+mn-lt"/>
                <a:ea typeface="+mn-ea"/>
              </a:rPr>
              <a:t>Risk-based </a:t>
            </a:r>
            <a:r>
              <a:rPr lang="de-DE" sz="2400" b="0" dirty="0" err="1" smtClean="0">
                <a:solidFill>
                  <a:srgbClr val="0F5494"/>
                </a:solidFill>
                <a:latin typeface="+mn-lt"/>
                <a:ea typeface="+mn-ea"/>
              </a:rPr>
              <a:t>limit</a:t>
            </a:r>
            <a:r>
              <a:rPr lang="de-DE" sz="2400" b="0" dirty="0" smtClean="0">
                <a:solidFill>
                  <a:srgbClr val="0F5494"/>
                </a:solidFill>
                <a:latin typeface="+mn-lt"/>
                <a:ea typeface="+mn-ea"/>
              </a:rPr>
              <a:t> </a:t>
            </a:r>
            <a:r>
              <a:rPr lang="de-DE" sz="2400" b="0" dirty="0" err="1" smtClean="0">
                <a:solidFill>
                  <a:srgbClr val="0F5494"/>
                </a:solidFill>
                <a:latin typeface="+mn-lt"/>
                <a:ea typeface="+mn-ea"/>
              </a:rPr>
              <a:t>values</a:t>
            </a:r>
            <a:r>
              <a:rPr lang="de-DE" sz="2400" b="0" dirty="0" smtClean="0">
                <a:solidFill>
                  <a:srgbClr val="0F5494"/>
                </a:solidFill>
                <a:latin typeface="+mn-lt"/>
                <a:ea typeface="+mn-ea"/>
              </a:rPr>
              <a:t> </a:t>
            </a:r>
            <a:r>
              <a:rPr lang="de-DE" sz="2400" b="0" dirty="0" err="1" smtClean="0">
                <a:solidFill>
                  <a:srgbClr val="0F5494"/>
                </a:solidFill>
                <a:latin typeface="+mn-lt"/>
                <a:ea typeface="+mn-ea"/>
              </a:rPr>
              <a:t>set</a:t>
            </a:r>
            <a:r>
              <a:rPr lang="de-DE" sz="2400" b="0" dirty="0" smtClean="0">
                <a:solidFill>
                  <a:srgbClr val="0F5494"/>
                </a:solidFill>
                <a:latin typeface="+mn-lt"/>
                <a:ea typeface="+mn-ea"/>
              </a:rPr>
              <a:t> in MS relevant for </a:t>
            </a:r>
            <a:r>
              <a:rPr lang="de-DE" sz="2400" b="0" dirty="0" err="1" smtClean="0">
                <a:solidFill>
                  <a:srgbClr val="0F5494"/>
                </a:solidFill>
                <a:latin typeface="+mn-lt"/>
                <a:ea typeface="+mn-ea"/>
              </a:rPr>
              <a:t>slag</a:t>
            </a:r>
            <a:endParaRPr lang="de-DE" sz="2400" b="0" dirty="0" smtClean="0">
              <a:solidFill>
                <a:srgbClr val="0F5494"/>
              </a:solidFill>
              <a:latin typeface="+mn-lt"/>
              <a:ea typeface="+mn-ea"/>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3851"/>
          <a:stretch/>
        </p:blipFill>
        <p:spPr>
          <a:xfrm>
            <a:off x="8551400" y="1386823"/>
            <a:ext cx="3456384" cy="3918857"/>
          </a:xfrm>
          <a:prstGeom prst="rect">
            <a:avLst/>
          </a:prstGeom>
        </p:spPr>
      </p:pic>
    </p:spTree>
    <p:extLst>
      <p:ext uri="{BB962C8B-B14F-4D97-AF65-F5344CB8AC3E}">
        <p14:creationId xmlns:p14="http://schemas.microsoft.com/office/powerpoint/2010/main" val="1207570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2600" b="1"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2600" b="1" i="0" u="none" strike="noStrike" cap="none" normalizeH="0" baseline="0" smtClean="0">
            <a:ln>
              <a:noFill/>
            </a:ln>
            <a:solidFill>
              <a:schemeClr val="bg1"/>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8AC640652D6447AEA2C6F0B3886A31" ma:contentTypeVersion="0" ma:contentTypeDescription="Create a new document." ma:contentTypeScope="" ma:versionID="17e671178f124b22f2f6d9e3c06dd95b">
  <xsd:schema xmlns:xsd="http://www.w3.org/2001/XMLSchema" xmlns:xs="http://www.w3.org/2001/XMLSchema" xmlns:p="http://schemas.microsoft.com/office/2006/metadata/properties" targetNamespace="http://schemas.microsoft.com/office/2006/metadata/properties" ma:root="true" ma:fieldsID="612ccab3cc838cd24f30d10b02b5dcb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5813DA-2617-4706-8805-1FE4A851B5C0}">
  <ds:schemaRefs>
    <ds:schemaRef ds:uri="http://schemas.microsoft.com/sharepoint/v3/contenttype/forms"/>
  </ds:schemaRefs>
</ds:datastoreItem>
</file>

<file path=customXml/itemProps2.xml><?xml version="1.0" encoding="utf-8"?>
<ds:datastoreItem xmlns:ds="http://schemas.openxmlformats.org/officeDocument/2006/customXml" ds:itemID="{2F0B732A-D261-4719-8606-5B24CB5F13E9}">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E4AEC881-9192-4E5B-8CB9-31D02F965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19770</TotalTime>
  <Words>2180</Words>
  <Application>Microsoft Office PowerPoint</Application>
  <PresentationFormat>Widescreen</PresentationFormat>
  <Paragraphs>224</Paragraphs>
  <Slides>18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Microsoft YaHei</vt:lpstr>
      <vt:lpstr>Arial</vt:lpstr>
      <vt:lpstr>Courier New</vt:lpstr>
      <vt:lpstr>Times New Roman</vt:lpstr>
      <vt:lpstr>Verdana</vt:lpstr>
      <vt:lpstr>Wingdings</vt:lpstr>
      <vt:lpstr>1_Slide_Master</vt:lpstr>
      <vt:lpstr>PowerPoint Presentation</vt:lpstr>
      <vt:lpstr>Content</vt:lpstr>
      <vt:lpstr>Introduction</vt:lpstr>
      <vt:lpstr>1. Steel slag potential for valorisation</vt:lpstr>
      <vt:lpstr>1. Steel slag potential for valorisation</vt:lpstr>
      <vt:lpstr>PowerPoint Presentation</vt:lpstr>
      <vt:lpstr>Waste vs. by-product </vt:lpstr>
      <vt:lpstr>REACH regulation</vt:lpstr>
      <vt:lpstr>Water Framework Directive</vt:lpstr>
      <vt:lpstr>Construction Products Regulation</vt:lpstr>
      <vt:lpstr>3. Technical, environmental and economic challenges</vt:lpstr>
      <vt:lpstr>3. Technical, environmental and economic challenges</vt:lpstr>
      <vt:lpstr>3. Technical, environmental and economic challenges</vt:lpstr>
      <vt:lpstr>4. EU policies and slag valorisation</vt:lpstr>
      <vt:lpstr>4. EU policies and slag valorisation</vt:lpstr>
      <vt:lpstr>PowerPoint Presentation</vt:lpstr>
      <vt:lpstr>  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grohomi</dc:creator>
  <cp:lastModifiedBy>BASUYAU Vincent (GROW)</cp:lastModifiedBy>
  <cp:revision>1356</cp:revision>
  <cp:lastPrinted>2019-04-02T15:23:15Z</cp:lastPrinted>
  <dcterms:created xsi:type="dcterms:W3CDTF">2011-10-28T10:25:18Z</dcterms:created>
  <dcterms:modified xsi:type="dcterms:W3CDTF">2019-04-02T16:13:34Z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0x010100108AC640652D6447AEA2C6F0B3886A31</vt:lpwstr>
  </property>
  <property fmtid="{D5CDD505-2E9C-101B-9397-08002B2CF9AE}" pid="3" name="IsMyDocuments">
    <vt:bool>true</vt:bool>
  </property>
</Properties>
</file>